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0.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24" r:id="rId1"/>
  </p:sldMasterIdLst>
  <p:notesMasterIdLst>
    <p:notesMasterId r:id="rId20"/>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81" autoAdjust="0"/>
    <p:restoredTop sz="72997" autoAdjust="0"/>
  </p:normalViewPr>
  <p:slideViewPr>
    <p:cSldViewPr snapToGrid="0">
      <p:cViewPr varScale="1">
        <p:scale>
          <a:sx n="82" d="100"/>
          <a:sy n="82" d="100"/>
        </p:scale>
        <p:origin x="94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solidFill>
                  <a:schemeClr val="tx1"/>
                </a:solidFill>
              </a:rPr>
              <a:t>Coverage for Means (n=10)</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'Bootstrap Coverage For Means se'!$B$32</c:f>
              <c:strCache>
                <c:ptCount val="1"/>
                <c:pt idx="0">
                  <c:v>Normal</c:v>
                </c:pt>
              </c:strCache>
            </c:strRef>
          </c:tx>
          <c:spPr>
            <a:solidFill>
              <a:schemeClr val="accent1"/>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se'!$B$33:$B$38</c:f>
              <c:numCache>
                <c:formatCode>0.0000</c:formatCode>
                <c:ptCount val="6"/>
                <c:pt idx="0">
                  <c:v>-4.2300000000000004E-2</c:v>
                </c:pt>
                <c:pt idx="1">
                  <c:v>-5.0499999999999989E-2</c:v>
                </c:pt>
                <c:pt idx="2">
                  <c:v>-4.7999999999999154E-3</c:v>
                </c:pt>
                <c:pt idx="3" formatCode="General">
                  <c:v>-3.6599999999999966E-2</c:v>
                </c:pt>
                <c:pt idx="4" formatCode="General">
                  <c:v>-9.1399999999999926E-2</c:v>
                </c:pt>
                <c:pt idx="5" formatCode="General">
                  <c:v>-6.5299999999999914E-2</c:v>
                </c:pt>
              </c:numCache>
            </c:numRef>
          </c:val>
        </c:ser>
        <c:ser>
          <c:idx val="1"/>
          <c:order val="1"/>
          <c:tx>
            <c:strRef>
              <c:f>'Bootstrap Coverage For Means se'!$C$32</c:f>
              <c:strCache>
                <c:ptCount val="1"/>
                <c:pt idx="0">
                  <c:v>Basic</c:v>
                </c:pt>
              </c:strCache>
            </c:strRef>
          </c:tx>
          <c:spPr>
            <a:solidFill>
              <a:schemeClr val="accent2"/>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se'!$C$33:$C$38</c:f>
              <c:numCache>
                <c:formatCode>0.0000</c:formatCode>
                <c:ptCount val="6"/>
                <c:pt idx="0">
                  <c:v>-4.2799999999999949E-2</c:v>
                </c:pt>
                <c:pt idx="1">
                  <c:v>-6.3299999999999912E-2</c:v>
                </c:pt>
                <c:pt idx="2">
                  <c:v>8.80000000000003E-3</c:v>
                </c:pt>
                <c:pt idx="3" formatCode="General">
                  <c:v>-2.6099999999999901E-2</c:v>
                </c:pt>
                <c:pt idx="4" formatCode="General">
                  <c:v>-0.10589999999999999</c:v>
                </c:pt>
                <c:pt idx="5" formatCode="General">
                  <c:v>-6.9599999999999995E-2</c:v>
                </c:pt>
              </c:numCache>
            </c:numRef>
          </c:val>
        </c:ser>
        <c:ser>
          <c:idx val="2"/>
          <c:order val="2"/>
          <c:tx>
            <c:strRef>
              <c:f>'Bootstrap Coverage For Means se'!$D$32</c:f>
              <c:strCache>
                <c:ptCount val="1"/>
                <c:pt idx="0">
                  <c:v>Studentized</c:v>
                </c:pt>
              </c:strCache>
            </c:strRef>
          </c:tx>
          <c:spPr>
            <a:solidFill>
              <a:schemeClr val="accent3"/>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se'!$D$33:$D$38</c:f>
              <c:numCache>
                <c:formatCode>0.0000</c:formatCode>
                <c:ptCount val="6"/>
                <c:pt idx="0">
                  <c:v>2.5000000000000577E-3</c:v>
                </c:pt>
                <c:pt idx="1">
                  <c:v>2.3900000000000032E-2</c:v>
                </c:pt>
                <c:pt idx="2">
                  <c:v>-2.849999999999997E-2</c:v>
                </c:pt>
                <c:pt idx="3" formatCode="General">
                  <c:v>-2.2100000000000009E-2</c:v>
                </c:pt>
                <c:pt idx="4" formatCode="General">
                  <c:v>-4.4999999999999485E-3</c:v>
                </c:pt>
                <c:pt idx="5" formatCode="General">
                  <c:v>-3.4999999999999476E-3</c:v>
                </c:pt>
              </c:numCache>
            </c:numRef>
          </c:val>
        </c:ser>
        <c:ser>
          <c:idx val="3"/>
          <c:order val="3"/>
          <c:tx>
            <c:strRef>
              <c:f>'Bootstrap Coverage For Means se'!$E$32</c:f>
              <c:strCache>
                <c:ptCount val="1"/>
                <c:pt idx="0">
                  <c:v>Studentized with IQR2</c:v>
                </c:pt>
              </c:strCache>
            </c:strRef>
          </c:tx>
          <c:spPr>
            <a:solidFill>
              <a:schemeClr val="accent4"/>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se'!$E$33:$E$38</c:f>
              <c:numCache>
                <c:formatCode>0.0000</c:formatCode>
                <c:ptCount val="6"/>
                <c:pt idx="0">
                  <c:v>8.0000000000002292E-4</c:v>
                </c:pt>
                <c:pt idx="1">
                  <c:v>2.8400000000000092E-2</c:v>
                </c:pt>
                <c:pt idx="2">
                  <c:v>-0.14239999999999997</c:v>
                </c:pt>
                <c:pt idx="3" formatCode="General">
                  <c:v>-4.8999999999999932E-2</c:v>
                </c:pt>
                <c:pt idx="4" formatCode="General">
                  <c:v>-1.100000000000001E-2</c:v>
                </c:pt>
                <c:pt idx="5" formatCode="General">
                  <c:v>-8.9999999999990088E-4</c:v>
                </c:pt>
              </c:numCache>
            </c:numRef>
          </c:val>
        </c:ser>
        <c:ser>
          <c:idx val="4"/>
          <c:order val="4"/>
          <c:tx>
            <c:strRef>
              <c:f>'Bootstrap Coverage For Means se'!$F$32</c:f>
              <c:strCache>
                <c:ptCount val="1"/>
                <c:pt idx="0">
                  <c:v>Percentile</c:v>
                </c:pt>
              </c:strCache>
            </c:strRef>
          </c:tx>
          <c:spPr>
            <a:solidFill>
              <a:schemeClr val="accent5"/>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se'!$F$33:$F$38</c:f>
              <c:numCache>
                <c:formatCode>0.0000</c:formatCode>
                <c:ptCount val="6"/>
                <c:pt idx="0">
                  <c:v>-4.5199999999999907E-2</c:v>
                </c:pt>
                <c:pt idx="1">
                  <c:v>-4.0399999999999991E-2</c:v>
                </c:pt>
                <c:pt idx="2">
                  <c:v>-7.3999999999999955E-2</c:v>
                </c:pt>
                <c:pt idx="3" formatCode="General">
                  <c:v>-5.2099999999999924E-2</c:v>
                </c:pt>
                <c:pt idx="4" formatCode="General">
                  <c:v>-8.7499999999999911E-2</c:v>
                </c:pt>
                <c:pt idx="5" formatCode="General">
                  <c:v>-6.2400000000000011E-2</c:v>
                </c:pt>
              </c:numCache>
            </c:numRef>
          </c:val>
        </c:ser>
        <c:ser>
          <c:idx val="5"/>
          <c:order val="5"/>
          <c:tx>
            <c:strRef>
              <c:f>'Bootstrap Coverage For Means se'!$G$32</c:f>
              <c:strCache>
                <c:ptCount val="1"/>
                <c:pt idx="0">
                  <c:v>BCA</c:v>
                </c:pt>
              </c:strCache>
            </c:strRef>
          </c:tx>
          <c:spPr>
            <a:solidFill>
              <a:schemeClr val="accent6"/>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se'!$G$33:$G$38</c:f>
              <c:numCache>
                <c:formatCode>0.0000</c:formatCode>
                <c:ptCount val="6"/>
                <c:pt idx="0">
                  <c:v>-4.5499999999999985E-2</c:v>
                </c:pt>
                <c:pt idx="1">
                  <c:v>-1.8399999999999972E-2</c:v>
                </c:pt>
                <c:pt idx="2">
                  <c:v>-0.1653</c:v>
                </c:pt>
                <c:pt idx="3" formatCode="General">
                  <c:v>-8.2799999999999985E-2</c:v>
                </c:pt>
                <c:pt idx="4" formatCode="General">
                  <c:v>-7.1799999999999975E-2</c:v>
                </c:pt>
                <c:pt idx="5" formatCode="General">
                  <c:v>-5.9999999999999942E-2</c:v>
                </c:pt>
              </c:numCache>
            </c:numRef>
          </c:val>
        </c:ser>
        <c:ser>
          <c:idx val="6"/>
          <c:order val="6"/>
          <c:tx>
            <c:strRef>
              <c:f>'Bootstrap Coverage For Means se'!$H$32</c:f>
              <c:strCache>
                <c:ptCount val="1"/>
                <c:pt idx="0">
                  <c:v>t</c:v>
                </c:pt>
              </c:strCache>
            </c:strRef>
          </c:tx>
          <c:spPr>
            <a:solidFill>
              <a:schemeClr val="accent1">
                <a:lumMod val="60000"/>
              </a:schemeClr>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se'!$H$33:$H$38</c:f>
              <c:numCache>
                <c:formatCode>0.0000</c:formatCode>
                <c:ptCount val="6"/>
                <c:pt idx="0">
                  <c:v>1.5000000000000568E-3</c:v>
                </c:pt>
                <c:pt idx="1">
                  <c:v>-6.2999999999999723E-3</c:v>
                </c:pt>
                <c:pt idx="2">
                  <c:v>2.7900000000000036E-2</c:v>
                </c:pt>
                <c:pt idx="3" formatCode="General">
                  <c:v>8.2000000000000961E-3</c:v>
                </c:pt>
                <c:pt idx="4" formatCode="General">
                  <c:v>-4.6399999999999997E-2</c:v>
                </c:pt>
                <c:pt idx="5" formatCode="General">
                  <c:v>-1.5999999999999903E-2</c:v>
                </c:pt>
              </c:numCache>
            </c:numRef>
          </c:val>
        </c:ser>
        <c:dLbls>
          <c:showLegendKey val="0"/>
          <c:showVal val="0"/>
          <c:showCatName val="0"/>
          <c:showSerName val="0"/>
          <c:showPercent val="0"/>
          <c:showBubbleSize val="0"/>
        </c:dLbls>
        <c:gapWidth val="219"/>
        <c:overlap val="-27"/>
        <c:axId val="203740496"/>
        <c:axId val="203742176"/>
      </c:barChart>
      <c:catAx>
        <c:axId val="2037404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3742176"/>
        <c:crosses val="autoZero"/>
        <c:auto val="1"/>
        <c:lblAlgn val="ctr"/>
        <c:lblOffset val="100"/>
        <c:noMultiLvlLbl val="0"/>
      </c:catAx>
      <c:valAx>
        <c:axId val="203742176"/>
        <c:scaling>
          <c:orientation val="minMax"/>
        </c:scaling>
        <c:delete val="0"/>
        <c:axPos val="l"/>
        <c:majorGridlines>
          <c:spPr>
            <a:ln w="9525" cap="flat" cmpd="sng" algn="ctr">
              <a:solidFill>
                <a:schemeClr val="tx1">
                  <a:lumMod val="15000"/>
                  <a:lumOff val="85000"/>
                </a:schemeClr>
              </a:solidFill>
              <a:round/>
            </a:ln>
            <a:effectLst/>
          </c:spPr>
        </c:majorGridlines>
        <c:numFmt formatCode="0.0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20374049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solidFill>
                  <a:schemeClr val="tx1"/>
                </a:solidFill>
              </a:rPr>
              <a:t>Coverage for Means (n=20)</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'Bootstrap Coverage For Means se'!$B$32</c:f>
              <c:strCache>
                <c:ptCount val="1"/>
                <c:pt idx="0">
                  <c:v>Normal</c:v>
                </c:pt>
              </c:strCache>
            </c:strRef>
          </c:tx>
          <c:spPr>
            <a:solidFill>
              <a:schemeClr val="accent1"/>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se'!$B$33:$B$38</c:f>
              <c:numCache>
                <c:formatCode>0.0000</c:formatCode>
                <c:ptCount val="6"/>
                <c:pt idx="0">
                  <c:v>-2.189999999999992E-2</c:v>
                </c:pt>
                <c:pt idx="1">
                  <c:v>-1.9100000000000006E-2</c:v>
                </c:pt>
                <c:pt idx="2">
                  <c:v>1.3400000000000079E-2</c:v>
                </c:pt>
                <c:pt idx="3" formatCode="General">
                  <c:v>-2.0299999999999985E-2</c:v>
                </c:pt>
                <c:pt idx="4" formatCode="General">
                  <c:v>-5.4699999999999971E-2</c:v>
                </c:pt>
                <c:pt idx="5" formatCode="General">
                  <c:v>-2.9799999999999938E-2</c:v>
                </c:pt>
              </c:numCache>
            </c:numRef>
          </c:val>
        </c:ser>
        <c:ser>
          <c:idx val="1"/>
          <c:order val="1"/>
          <c:tx>
            <c:strRef>
              <c:f>'Bootstrap Coverage For Means se'!$C$32</c:f>
              <c:strCache>
                <c:ptCount val="1"/>
                <c:pt idx="0">
                  <c:v>Basic</c:v>
                </c:pt>
              </c:strCache>
            </c:strRef>
          </c:tx>
          <c:spPr>
            <a:solidFill>
              <a:schemeClr val="accent2"/>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se'!$C$33:$C$38</c:f>
              <c:numCache>
                <c:formatCode>0.0000</c:formatCode>
                <c:ptCount val="6"/>
                <c:pt idx="0">
                  <c:v>-2.1999999999999909E-2</c:v>
                </c:pt>
                <c:pt idx="1">
                  <c:v>-2.4999999999999911E-2</c:v>
                </c:pt>
                <c:pt idx="2">
                  <c:v>2.6000000000000023E-2</c:v>
                </c:pt>
                <c:pt idx="3" formatCode="General">
                  <c:v>-1.2299999999999978E-2</c:v>
                </c:pt>
                <c:pt idx="4" formatCode="General">
                  <c:v>-6.5399999999999903E-2</c:v>
                </c:pt>
                <c:pt idx="5" formatCode="General">
                  <c:v>-3.3699999999999952E-2</c:v>
                </c:pt>
              </c:numCache>
            </c:numRef>
          </c:val>
        </c:ser>
        <c:ser>
          <c:idx val="2"/>
          <c:order val="2"/>
          <c:tx>
            <c:strRef>
              <c:f>'Bootstrap Coverage For Means se'!$D$32</c:f>
              <c:strCache>
                <c:ptCount val="1"/>
                <c:pt idx="0">
                  <c:v>Studentized</c:v>
                </c:pt>
              </c:strCache>
            </c:strRef>
          </c:tx>
          <c:spPr>
            <a:solidFill>
              <a:schemeClr val="accent3"/>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se'!$D$33:$D$38</c:f>
              <c:numCache>
                <c:formatCode>0.0000</c:formatCode>
                <c:ptCount val="6"/>
                <c:pt idx="0">
                  <c:v>7.0000000000003393E-4</c:v>
                </c:pt>
                <c:pt idx="1">
                  <c:v>1.8300000000000094E-2</c:v>
                </c:pt>
                <c:pt idx="2">
                  <c:v>-4.8399999999999999E-2</c:v>
                </c:pt>
                <c:pt idx="3" formatCode="General">
                  <c:v>-2.2999999999999909E-2</c:v>
                </c:pt>
                <c:pt idx="4" formatCode="General">
                  <c:v>-4.4999999999999485E-3</c:v>
                </c:pt>
                <c:pt idx="5" formatCode="General">
                  <c:v>4.0000000000006697E-4</c:v>
                </c:pt>
              </c:numCache>
            </c:numRef>
          </c:val>
        </c:ser>
        <c:ser>
          <c:idx val="3"/>
          <c:order val="3"/>
          <c:tx>
            <c:strRef>
              <c:f>'Bootstrap Coverage For Means se'!$E$32</c:f>
              <c:strCache>
                <c:ptCount val="1"/>
                <c:pt idx="0">
                  <c:v>Studentized with IQR2</c:v>
                </c:pt>
              </c:strCache>
            </c:strRef>
          </c:tx>
          <c:spPr>
            <a:solidFill>
              <a:schemeClr val="accent4"/>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se'!$E$33:$E$38</c:f>
              <c:numCache>
                <c:formatCode>0.0000</c:formatCode>
                <c:ptCount val="6"/>
                <c:pt idx="0">
                  <c:v>1.0999999999999899E-3</c:v>
                </c:pt>
                <c:pt idx="1">
                  <c:v>3.0500000000000083E-2</c:v>
                </c:pt>
                <c:pt idx="2">
                  <c:v>-9.5199999999999951E-2</c:v>
                </c:pt>
                <c:pt idx="3" formatCode="General">
                  <c:v>-5.9699999999999975E-2</c:v>
                </c:pt>
                <c:pt idx="4" formatCode="General">
                  <c:v>-1.969999999999994E-2</c:v>
                </c:pt>
                <c:pt idx="5" formatCode="General">
                  <c:v>-5.2999999999999714E-3</c:v>
                </c:pt>
              </c:numCache>
            </c:numRef>
          </c:val>
        </c:ser>
        <c:ser>
          <c:idx val="4"/>
          <c:order val="4"/>
          <c:tx>
            <c:strRef>
              <c:f>'Bootstrap Coverage For Means se'!$F$32</c:f>
              <c:strCache>
                <c:ptCount val="1"/>
                <c:pt idx="0">
                  <c:v>Percentile</c:v>
                </c:pt>
              </c:strCache>
            </c:strRef>
          </c:tx>
          <c:spPr>
            <a:solidFill>
              <a:schemeClr val="accent5"/>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se'!$F$33:$F$38</c:f>
              <c:numCache>
                <c:formatCode>0.0000</c:formatCode>
                <c:ptCount val="6"/>
                <c:pt idx="0">
                  <c:v>-2.2699999999999942E-2</c:v>
                </c:pt>
                <c:pt idx="1">
                  <c:v>-1.5599999999999947E-2</c:v>
                </c:pt>
                <c:pt idx="2">
                  <c:v>-5.2499999999999991E-2</c:v>
                </c:pt>
                <c:pt idx="3" formatCode="General">
                  <c:v>-2.9499999999999971E-2</c:v>
                </c:pt>
                <c:pt idx="4" formatCode="General">
                  <c:v>-4.6899999999999942E-2</c:v>
                </c:pt>
                <c:pt idx="5" formatCode="General">
                  <c:v>-2.7599999999999958E-2</c:v>
                </c:pt>
              </c:numCache>
            </c:numRef>
          </c:val>
        </c:ser>
        <c:ser>
          <c:idx val="5"/>
          <c:order val="5"/>
          <c:tx>
            <c:strRef>
              <c:f>'Bootstrap Coverage For Means se'!$G$32</c:f>
              <c:strCache>
                <c:ptCount val="1"/>
                <c:pt idx="0">
                  <c:v>BCA</c:v>
                </c:pt>
              </c:strCache>
            </c:strRef>
          </c:tx>
          <c:spPr>
            <a:solidFill>
              <a:schemeClr val="accent6"/>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se'!$G$33:$G$38</c:f>
              <c:numCache>
                <c:formatCode>0.0000</c:formatCode>
                <c:ptCount val="6"/>
                <c:pt idx="0">
                  <c:v>-2.3799999999999932E-2</c:v>
                </c:pt>
                <c:pt idx="1">
                  <c:v>-2.1999999999999797E-3</c:v>
                </c:pt>
                <c:pt idx="2">
                  <c:v>-0.1641999999999999</c:v>
                </c:pt>
                <c:pt idx="3" formatCode="General">
                  <c:v>-5.02999999999999E-2</c:v>
                </c:pt>
                <c:pt idx="4" formatCode="General">
                  <c:v>-3.9300000000000002E-2</c:v>
                </c:pt>
                <c:pt idx="5" formatCode="General">
                  <c:v>-2.5699999999999945E-2</c:v>
                </c:pt>
              </c:numCache>
            </c:numRef>
          </c:val>
        </c:ser>
        <c:ser>
          <c:idx val="6"/>
          <c:order val="6"/>
          <c:tx>
            <c:strRef>
              <c:f>'Bootstrap Coverage For Means se'!$H$32</c:f>
              <c:strCache>
                <c:ptCount val="1"/>
                <c:pt idx="0">
                  <c:v>t</c:v>
                </c:pt>
              </c:strCache>
            </c:strRef>
          </c:tx>
          <c:spPr>
            <a:solidFill>
              <a:schemeClr val="accent1">
                <a:lumMod val="60000"/>
              </a:schemeClr>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se'!$H$33:$H$38</c:f>
              <c:numCache>
                <c:formatCode>0.0000</c:formatCode>
                <c:ptCount val="6"/>
                <c:pt idx="0">
                  <c:v>1.0000000000000009E-3</c:v>
                </c:pt>
                <c:pt idx="1">
                  <c:v>1.5000000000000568E-3</c:v>
                </c:pt>
                <c:pt idx="2">
                  <c:v>2.8800000000000048E-2</c:v>
                </c:pt>
                <c:pt idx="3" formatCode="General">
                  <c:v>3.3000000000000806E-3</c:v>
                </c:pt>
                <c:pt idx="4" formatCode="General">
                  <c:v>-3.2699999999999951E-2</c:v>
                </c:pt>
                <c:pt idx="5" formatCode="General">
                  <c:v>-5.3999999999999604E-3</c:v>
                </c:pt>
              </c:numCache>
            </c:numRef>
          </c:val>
        </c:ser>
        <c:dLbls>
          <c:showLegendKey val="0"/>
          <c:showVal val="0"/>
          <c:showCatName val="0"/>
          <c:showSerName val="0"/>
          <c:showPercent val="0"/>
          <c:showBubbleSize val="0"/>
        </c:dLbls>
        <c:gapWidth val="219"/>
        <c:overlap val="-27"/>
        <c:axId val="178876336"/>
        <c:axId val="178874096"/>
      </c:barChart>
      <c:catAx>
        <c:axId val="178876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8874096"/>
        <c:crosses val="autoZero"/>
        <c:auto val="1"/>
        <c:lblAlgn val="ctr"/>
        <c:lblOffset val="100"/>
        <c:noMultiLvlLbl val="0"/>
      </c:catAx>
      <c:valAx>
        <c:axId val="178874096"/>
        <c:scaling>
          <c:orientation val="minMax"/>
        </c:scaling>
        <c:delete val="0"/>
        <c:axPos val="l"/>
        <c:majorGridlines>
          <c:spPr>
            <a:ln w="9525" cap="flat" cmpd="sng" algn="ctr">
              <a:solidFill>
                <a:schemeClr val="tx1">
                  <a:lumMod val="15000"/>
                  <a:lumOff val="85000"/>
                </a:schemeClr>
              </a:solidFill>
              <a:round/>
            </a:ln>
            <a:effectLst/>
          </c:spPr>
        </c:majorGridlines>
        <c:numFmt formatCode="0.0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17887633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solidFill>
                  <a:schemeClr val="tx1"/>
                </a:solidFill>
              </a:rPr>
              <a:t>Coverage for Means (n=50)</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'Bootstrap Coverage For Means se'!$B$32</c:f>
              <c:strCache>
                <c:ptCount val="1"/>
                <c:pt idx="0">
                  <c:v>Normal</c:v>
                </c:pt>
              </c:strCache>
            </c:strRef>
          </c:tx>
          <c:spPr>
            <a:solidFill>
              <a:schemeClr val="accent1"/>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se'!$B$33:$B$38</c:f>
              <c:numCache>
                <c:formatCode>0.0000</c:formatCode>
                <c:ptCount val="6"/>
                <c:pt idx="0">
                  <c:v>-8.1999999999999851E-3</c:v>
                </c:pt>
                <c:pt idx="1">
                  <c:v>-7.6999999999999291E-3</c:v>
                </c:pt>
                <c:pt idx="2">
                  <c:v>2.2900000000000031E-2</c:v>
                </c:pt>
                <c:pt idx="3" formatCode="General">
                  <c:v>-3.7999999999999146E-3</c:v>
                </c:pt>
                <c:pt idx="4" formatCode="General">
                  <c:v>-2.289999999999992E-2</c:v>
                </c:pt>
                <c:pt idx="5" formatCode="General">
                  <c:v>-7.3999999999999622E-3</c:v>
                </c:pt>
              </c:numCache>
            </c:numRef>
          </c:val>
        </c:ser>
        <c:ser>
          <c:idx val="1"/>
          <c:order val="1"/>
          <c:tx>
            <c:strRef>
              <c:f>'Bootstrap Coverage For Means se'!$C$32</c:f>
              <c:strCache>
                <c:ptCount val="1"/>
                <c:pt idx="0">
                  <c:v>Basic</c:v>
                </c:pt>
              </c:strCache>
            </c:strRef>
          </c:tx>
          <c:spPr>
            <a:solidFill>
              <a:schemeClr val="accent2"/>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se'!$C$33:$C$38</c:f>
              <c:numCache>
                <c:formatCode>0.0000</c:formatCode>
                <c:ptCount val="6"/>
                <c:pt idx="0">
                  <c:v>-7.3999999999999622E-3</c:v>
                </c:pt>
                <c:pt idx="1">
                  <c:v>-1.0099999999999998E-2</c:v>
                </c:pt>
                <c:pt idx="2">
                  <c:v>3.5299999999999998E-2</c:v>
                </c:pt>
                <c:pt idx="3" formatCode="General">
                  <c:v>-1.9999999999997797E-4</c:v>
                </c:pt>
                <c:pt idx="4" formatCode="General">
                  <c:v>-2.9799999999999938E-2</c:v>
                </c:pt>
                <c:pt idx="5" formatCode="General">
                  <c:v>-8.3999999999999631E-3</c:v>
                </c:pt>
              </c:numCache>
            </c:numRef>
          </c:val>
        </c:ser>
        <c:ser>
          <c:idx val="2"/>
          <c:order val="2"/>
          <c:tx>
            <c:strRef>
              <c:f>'Bootstrap Coverage For Means se'!$D$32</c:f>
              <c:strCache>
                <c:ptCount val="1"/>
                <c:pt idx="0">
                  <c:v>Studentized</c:v>
                </c:pt>
              </c:strCache>
            </c:strRef>
          </c:tx>
          <c:spPr>
            <a:solidFill>
              <a:schemeClr val="accent3"/>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se'!$D$33:$D$38</c:f>
              <c:numCache>
                <c:formatCode>0.0000</c:formatCode>
                <c:ptCount val="6"/>
                <c:pt idx="0">
                  <c:v>-9.9999999999988987E-5</c:v>
                </c:pt>
                <c:pt idx="1">
                  <c:v>1.0200000000000098E-2</c:v>
                </c:pt>
                <c:pt idx="2">
                  <c:v>-5.699999999999994E-2</c:v>
                </c:pt>
                <c:pt idx="3" formatCode="General">
                  <c:v>-8.3999999999999631E-3</c:v>
                </c:pt>
                <c:pt idx="4" formatCode="General">
                  <c:v>-4.9999999999994493E-4</c:v>
                </c:pt>
                <c:pt idx="5" formatCode="General">
                  <c:v>4.7000000000000375E-3</c:v>
                </c:pt>
              </c:numCache>
            </c:numRef>
          </c:val>
        </c:ser>
        <c:ser>
          <c:idx val="3"/>
          <c:order val="3"/>
          <c:tx>
            <c:strRef>
              <c:f>'Bootstrap Coverage For Means se'!$E$32</c:f>
              <c:strCache>
                <c:ptCount val="1"/>
                <c:pt idx="0">
                  <c:v>Studentized with IQR2</c:v>
                </c:pt>
              </c:strCache>
            </c:strRef>
          </c:tx>
          <c:spPr>
            <a:solidFill>
              <a:schemeClr val="accent4"/>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se'!$E$33:$E$38</c:f>
              <c:numCache>
                <c:formatCode>0.0000</c:formatCode>
                <c:ptCount val="6"/>
                <c:pt idx="0">
                  <c:v>4.4000000000000705E-3</c:v>
                </c:pt>
                <c:pt idx="1">
                  <c:v>2.7000000000000024E-2</c:v>
                </c:pt>
                <c:pt idx="2">
                  <c:v>1.5000000000000568E-3</c:v>
                </c:pt>
                <c:pt idx="3" formatCode="General">
                  <c:v>-2.6699999999999946E-2</c:v>
                </c:pt>
                <c:pt idx="4" formatCode="General">
                  <c:v>-7.6999999999999291E-3</c:v>
                </c:pt>
                <c:pt idx="5" formatCode="General">
                  <c:v>2.9000000000000137E-3</c:v>
                </c:pt>
              </c:numCache>
            </c:numRef>
          </c:val>
        </c:ser>
        <c:ser>
          <c:idx val="4"/>
          <c:order val="4"/>
          <c:tx>
            <c:strRef>
              <c:f>'Bootstrap Coverage For Means se'!$F$32</c:f>
              <c:strCache>
                <c:ptCount val="1"/>
                <c:pt idx="0">
                  <c:v>Percentile</c:v>
                </c:pt>
              </c:strCache>
            </c:strRef>
          </c:tx>
          <c:spPr>
            <a:solidFill>
              <a:schemeClr val="accent5"/>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se'!$F$33:$F$38</c:f>
              <c:numCache>
                <c:formatCode>0.0000</c:formatCode>
                <c:ptCount val="6"/>
                <c:pt idx="0">
                  <c:v>-6.8999999999999062E-3</c:v>
                </c:pt>
                <c:pt idx="1">
                  <c:v>-5.3999999999999604E-3</c:v>
                </c:pt>
                <c:pt idx="2">
                  <c:v>-4.2399999999999993E-2</c:v>
                </c:pt>
                <c:pt idx="3" formatCode="General">
                  <c:v>-7.5999999999999401E-3</c:v>
                </c:pt>
                <c:pt idx="4" formatCode="General">
                  <c:v>-1.9399999999999973E-2</c:v>
                </c:pt>
                <c:pt idx="5" formatCode="General">
                  <c:v>-7.6999999999999291E-3</c:v>
                </c:pt>
              </c:numCache>
            </c:numRef>
          </c:val>
        </c:ser>
        <c:ser>
          <c:idx val="5"/>
          <c:order val="5"/>
          <c:tx>
            <c:strRef>
              <c:f>'Bootstrap Coverage For Means se'!$G$32</c:f>
              <c:strCache>
                <c:ptCount val="1"/>
                <c:pt idx="0">
                  <c:v>BCA</c:v>
                </c:pt>
              </c:strCache>
            </c:strRef>
          </c:tx>
          <c:spPr>
            <a:solidFill>
              <a:schemeClr val="accent6"/>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se'!$G$33:$G$38</c:f>
              <c:numCache>
                <c:formatCode>0.0000</c:formatCode>
                <c:ptCount val="6"/>
                <c:pt idx="0">
                  <c:v>-8.0999999999999961E-3</c:v>
                </c:pt>
                <c:pt idx="1">
                  <c:v>-1.0999999999999899E-3</c:v>
                </c:pt>
                <c:pt idx="2">
                  <c:v>-0.16009999999999991</c:v>
                </c:pt>
                <c:pt idx="3" formatCode="General">
                  <c:v>-1.9999999999999907E-2</c:v>
                </c:pt>
                <c:pt idx="4" formatCode="General">
                  <c:v>-1.5499999999999958E-2</c:v>
                </c:pt>
                <c:pt idx="5" formatCode="General">
                  <c:v>-4.8999999999999044E-3</c:v>
                </c:pt>
              </c:numCache>
            </c:numRef>
          </c:val>
        </c:ser>
        <c:ser>
          <c:idx val="6"/>
          <c:order val="6"/>
          <c:tx>
            <c:strRef>
              <c:f>'Bootstrap Coverage For Means se'!$H$32</c:f>
              <c:strCache>
                <c:ptCount val="1"/>
                <c:pt idx="0">
                  <c:v>t</c:v>
                </c:pt>
              </c:strCache>
            </c:strRef>
          </c:tx>
          <c:spPr>
            <a:solidFill>
              <a:schemeClr val="accent1">
                <a:lumMod val="60000"/>
              </a:schemeClr>
            </a:solidFill>
            <a:ln>
              <a:noFill/>
            </a:ln>
            <a:effectLst/>
          </c:spPr>
          <c:invertIfNegative val="0"/>
          <c:cat>
            <c:strRef>
              <c:f>'Bootstrap Coverage For Means se'!$A$33:$A$38</c:f>
              <c:strCache>
                <c:ptCount val="6"/>
                <c:pt idx="0">
                  <c:v>Normal</c:v>
                </c:pt>
                <c:pt idx="1">
                  <c:v>Uniform</c:v>
                </c:pt>
                <c:pt idx="2">
                  <c:v>Cauchy</c:v>
                </c:pt>
                <c:pt idx="3">
                  <c:v>Laplace</c:v>
                </c:pt>
                <c:pt idx="4">
                  <c:v>Gamma a=1,s=2</c:v>
                </c:pt>
                <c:pt idx="5">
                  <c:v>Gamma a=4,s=1</c:v>
                </c:pt>
              </c:strCache>
            </c:strRef>
          </c:cat>
          <c:val>
            <c:numRef>
              <c:f>'Bootstrap Coverage For Means se'!$H$33:$H$38</c:f>
              <c:numCache>
                <c:formatCode>0.0000</c:formatCode>
                <c:ptCount val="6"/>
                <c:pt idx="0">
                  <c:v>7.0000000000003393E-4</c:v>
                </c:pt>
                <c:pt idx="1">
                  <c:v>9.9999999999988987E-5</c:v>
                </c:pt>
                <c:pt idx="2">
                  <c:v>2.9299999999999993E-2</c:v>
                </c:pt>
                <c:pt idx="3" formatCode="General">
                  <c:v>5.0000000000000044E-3</c:v>
                </c:pt>
                <c:pt idx="4" formatCode="General">
                  <c:v>-1.5199999999999991E-2</c:v>
                </c:pt>
                <c:pt idx="5" formatCode="General">
                  <c:v>-1.1999999999999789E-3</c:v>
                </c:pt>
              </c:numCache>
            </c:numRef>
          </c:val>
        </c:ser>
        <c:dLbls>
          <c:showLegendKey val="0"/>
          <c:showVal val="0"/>
          <c:showCatName val="0"/>
          <c:showSerName val="0"/>
          <c:showPercent val="0"/>
          <c:showBubbleSize val="0"/>
        </c:dLbls>
        <c:gapWidth val="219"/>
        <c:overlap val="-27"/>
        <c:axId val="207731824"/>
        <c:axId val="207732384"/>
      </c:barChart>
      <c:catAx>
        <c:axId val="207731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7732384"/>
        <c:crosses val="autoZero"/>
        <c:auto val="1"/>
        <c:lblAlgn val="ctr"/>
        <c:lblOffset val="100"/>
        <c:noMultiLvlLbl val="0"/>
      </c:catAx>
      <c:valAx>
        <c:axId val="207732384"/>
        <c:scaling>
          <c:orientation val="minMax"/>
        </c:scaling>
        <c:delete val="0"/>
        <c:axPos val="l"/>
        <c:majorGridlines>
          <c:spPr>
            <a:ln w="9525" cap="flat" cmpd="sng" algn="ctr">
              <a:solidFill>
                <a:schemeClr val="tx1">
                  <a:lumMod val="15000"/>
                  <a:lumOff val="85000"/>
                </a:schemeClr>
              </a:solidFill>
              <a:round/>
            </a:ln>
            <a:effectLst/>
          </c:spPr>
        </c:majorGridlines>
        <c:numFmt formatCode="0.0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20773182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solidFill>
                  <a:schemeClr val="tx1"/>
                </a:solidFill>
              </a:rPr>
              <a:t>CI Length for Mean (n=10)</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'Bootstrap Coverage For Means se'!$J$33</c:f>
              <c:strCache>
                <c:ptCount val="1"/>
                <c:pt idx="0">
                  <c:v>Normal CI Length</c:v>
                </c:pt>
              </c:strCache>
            </c:strRef>
          </c:tx>
          <c:spPr>
            <a:solidFill>
              <a:schemeClr val="accent1"/>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se'!$J$34:$J$38</c:f>
              <c:numCache>
                <c:formatCode>0.000</c:formatCode>
                <c:ptCount val="5"/>
                <c:pt idx="0">
                  <c:v>1.1448044449999999</c:v>
                </c:pt>
                <c:pt idx="1">
                  <c:v>0.334204899</c:v>
                </c:pt>
                <c:pt idx="2">
                  <c:v>1.5733016500000001</c:v>
                </c:pt>
                <c:pt idx="3">
                  <c:v>2.1902318176537401</c:v>
                </c:pt>
                <c:pt idx="4">
                  <c:v>2.2473343925435301</c:v>
                </c:pt>
              </c:numCache>
            </c:numRef>
          </c:val>
        </c:ser>
        <c:ser>
          <c:idx val="1"/>
          <c:order val="1"/>
          <c:tx>
            <c:strRef>
              <c:f>'Bootstrap Coverage For Means se'!$K$33</c:f>
              <c:strCache>
                <c:ptCount val="1"/>
                <c:pt idx="0">
                  <c:v>Basic CI Length</c:v>
                </c:pt>
              </c:strCache>
            </c:strRef>
          </c:tx>
          <c:spPr>
            <a:solidFill>
              <a:schemeClr val="accent2"/>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se'!$K$34:$K$38</c:f>
              <c:numCache>
                <c:formatCode>0.000</c:formatCode>
                <c:ptCount val="5"/>
                <c:pt idx="0">
                  <c:v>1.143606532</c:v>
                </c:pt>
                <c:pt idx="1">
                  <c:v>0.33353774600000002</c:v>
                </c:pt>
                <c:pt idx="2">
                  <c:v>1.5682519989999999</c:v>
                </c:pt>
                <c:pt idx="3">
                  <c:v>2.16427273437204</c:v>
                </c:pt>
                <c:pt idx="4">
                  <c:v>2.2385540336727199</c:v>
                </c:pt>
              </c:numCache>
            </c:numRef>
          </c:val>
        </c:ser>
        <c:ser>
          <c:idx val="2"/>
          <c:order val="2"/>
          <c:tx>
            <c:strRef>
              <c:f>'Bootstrap Coverage For Means se'!$L$33</c:f>
              <c:strCache>
                <c:ptCount val="1"/>
                <c:pt idx="0">
                  <c:v>Studentized CI Length</c:v>
                </c:pt>
              </c:strCache>
            </c:strRef>
          </c:tx>
          <c:spPr>
            <a:solidFill>
              <a:schemeClr val="accent3"/>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se'!$L$34:$L$38</c:f>
              <c:numCache>
                <c:formatCode>0.000</c:formatCode>
                <c:ptCount val="5"/>
                <c:pt idx="0">
                  <c:v>1.504883046</c:v>
                </c:pt>
                <c:pt idx="1">
                  <c:v>0.443831162</c:v>
                </c:pt>
                <c:pt idx="2">
                  <c:v>2.1554856340000002</c:v>
                </c:pt>
                <c:pt idx="3">
                  <c:v>3.8190693206244699</c:v>
                </c:pt>
                <c:pt idx="4">
                  <c:v>3.1428870868405898</c:v>
                </c:pt>
              </c:numCache>
            </c:numRef>
          </c:val>
        </c:ser>
        <c:ser>
          <c:idx val="3"/>
          <c:order val="3"/>
          <c:tx>
            <c:strRef>
              <c:f>'Bootstrap Coverage For Means se'!$M$33</c:f>
              <c:strCache>
                <c:ptCount val="1"/>
                <c:pt idx="0">
                  <c:v>Studentized with IQR2 CI Length</c:v>
                </c:pt>
              </c:strCache>
            </c:strRef>
          </c:tx>
          <c:spPr>
            <a:solidFill>
              <a:schemeClr val="accent4"/>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se'!$M$34:$M$38</c:f>
              <c:numCache>
                <c:formatCode>0.000</c:formatCode>
                <c:ptCount val="5"/>
                <c:pt idx="0">
                  <c:v>2.204879896</c:v>
                </c:pt>
                <c:pt idx="1">
                  <c:v>0.78882501699999996</c:v>
                </c:pt>
                <c:pt idx="2">
                  <c:v>2.6651188139999999</c:v>
                </c:pt>
                <c:pt idx="3">
                  <c:v>5.3605119933405199</c:v>
                </c:pt>
                <c:pt idx="4">
                  <c:v>4.5175938533836</c:v>
                </c:pt>
              </c:numCache>
            </c:numRef>
          </c:val>
        </c:ser>
        <c:ser>
          <c:idx val="4"/>
          <c:order val="4"/>
          <c:tx>
            <c:strRef>
              <c:f>'Bootstrap Coverage For Means se'!$N$33</c:f>
              <c:strCache>
                <c:ptCount val="1"/>
                <c:pt idx="0">
                  <c:v>Percentile CI Length</c:v>
                </c:pt>
              </c:strCache>
            </c:strRef>
          </c:tx>
          <c:spPr>
            <a:solidFill>
              <a:schemeClr val="accent5"/>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se'!$N$34:$N$38</c:f>
              <c:numCache>
                <c:formatCode>0.000</c:formatCode>
                <c:ptCount val="5"/>
                <c:pt idx="0">
                  <c:v>1.143606532</c:v>
                </c:pt>
                <c:pt idx="1">
                  <c:v>0.33353774600000002</c:v>
                </c:pt>
                <c:pt idx="2">
                  <c:v>1.5682519989999999</c:v>
                </c:pt>
                <c:pt idx="3">
                  <c:v>2.16427273437204</c:v>
                </c:pt>
                <c:pt idx="4">
                  <c:v>2.2385540336727199</c:v>
                </c:pt>
              </c:numCache>
            </c:numRef>
          </c:val>
        </c:ser>
        <c:ser>
          <c:idx val="5"/>
          <c:order val="5"/>
          <c:tx>
            <c:strRef>
              <c:f>'Bootstrap Coverage For Means se'!$O$33</c:f>
              <c:strCache>
                <c:ptCount val="1"/>
                <c:pt idx="0">
                  <c:v>BCA CI Length</c:v>
                </c:pt>
              </c:strCache>
            </c:strRef>
          </c:tx>
          <c:spPr>
            <a:solidFill>
              <a:schemeClr val="accent6"/>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se'!$O$34:$O$38</c:f>
              <c:numCache>
                <c:formatCode>0.000</c:formatCode>
                <c:ptCount val="5"/>
                <c:pt idx="0">
                  <c:v>1.1636167589999999</c:v>
                </c:pt>
                <c:pt idx="1">
                  <c:v>0.33731910199999998</c:v>
                </c:pt>
                <c:pt idx="2">
                  <c:v>1.6348499219999999</c:v>
                </c:pt>
                <c:pt idx="3">
                  <c:v>2.3583466613360402</c:v>
                </c:pt>
                <c:pt idx="4">
                  <c:v>2.32144432522924</c:v>
                </c:pt>
              </c:numCache>
            </c:numRef>
          </c:val>
        </c:ser>
        <c:ser>
          <c:idx val="6"/>
          <c:order val="6"/>
          <c:tx>
            <c:strRef>
              <c:f>'Bootstrap Coverage For Means se'!$P$33</c:f>
              <c:strCache>
                <c:ptCount val="1"/>
                <c:pt idx="0">
                  <c:v>t CI Length</c:v>
                </c:pt>
              </c:strCache>
            </c:strRef>
          </c:tx>
          <c:spPr>
            <a:solidFill>
              <a:schemeClr val="accent1">
                <a:lumMod val="60000"/>
              </a:schemeClr>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se'!$P$34:$P$38</c:f>
              <c:numCache>
                <c:formatCode>0.000</c:formatCode>
                <c:ptCount val="5"/>
                <c:pt idx="0">
                  <c:v>1.3933633480000001</c:v>
                </c:pt>
                <c:pt idx="1">
                  <c:v>0.40685848299999999</c:v>
                </c:pt>
                <c:pt idx="2">
                  <c:v>1.9146305729999999</c:v>
                </c:pt>
                <c:pt idx="3">
                  <c:v>2.6659279599325498</c:v>
                </c:pt>
                <c:pt idx="4">
                  <c:v>2.7342401729238799</c:v>
                </c:pt>
              </c:numCache>
            </c:numRef>
          </c:val>
        </c:ser>
        <c:dLbls>
          <c:showLegendKey val="0"/>
          <c:showVal val="0"/>
          <c:showCatName val="0"/>
          <c:showSerName val="0"/>
          <c:showPercent val="0"/>
          <c:showBubbleSize val="0"/>
        </c:dLbls>
        <c:gapWidth val="219"/>
        <c:overlap val="-27"/>
        <c:axId val="207737984"/>
        <c:axId val="207738544"/>
      </c:barChart>
      <c:catAx>
        <c:axId val="2077379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7738544"/>
        <c:crosses val="autoZero"/>
        <c:auto val="1"/>
        <c:lblAlgn val="ctr"/>
        <c:lblOffset val="100"/>
        <c:noMultiLvlLbl val="0"/>
      </c:catAx>
      <c:valAx>
        <c:axId val="207738544"/>
        <c:scaling>
          <c:orientation val="minMax"/>
        </c:scaling>
        <c:delete val="0"/>
        <c:axPos val="l"/>
        <c:majorGridlines>
          <c:spPr>
            <a:ln w="9525" cap="flat" cmpd="sng" algn="ctr">
              <a:solidFill>
                <a:schemeClr val="tx1">
                  <a:lumMod val="15000"/>
                  <a:lumOff val="85000"/>
                </a:schemeClr>
              </a:solidFill>
              <a:round/>
            </a:ln>
            <a:effectLst/>
          </c:spPr>
        </c:majorGridlines>
        <c:numFmt formatCode="0.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20773798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dirty="0">
                <a:solidFill>
                  <a:schemeClr val="tx1"/>
                </a:solidFill>
              </a:rPr>
              <a:t>CI Length for Mean (n=20)</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'Bootstrap Coverage For Means se'!$J$33</c:f>
              <c:strCache>
                <c:ptCount val="1"/>
                <c:pt idx="0">
                  <c:v>Normal CI Length</c:v>
                </c:pt>
              </c:strCache>
            </c:strRef>
          </c:tx>
          <c:spPr>
            <a:solidFill>
              <a:schemeClr val="accent1"/>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se'!$J$34:$J$38</c:f>
              <c:numCache>
                <c:formatCode>0.000</c:formatCode>
                <c:ptCount val="5"/>
                <c:pt idx="0">
                  <c:v>0.84241280399999996</c:v>
                </c:pt>
                <c:pt idx="1">
                  <c:v>0.244967564</c:v>
                </c:pt>
                <c:pt idx="2">
                  <c:v>1.1705973940000001</c:v>
                </c:pt>
                <c:pt idx="3">
                  <c:v>1.63522867747505</c:v>
                </c:pt>
                <c:pt idx="4">
                  <c:v>1.6745861555816499</c:v>
                </c:pt>
              </c:numCache>
            </c:numRef>
          </c:val>
        </c:ser>
        <c:ser>
          <c:idx val="1"/>
          <c:order val="1"/>
          <c:tx>
            <c:strRef>
              <c:f>'Bootstrap Coverage For Means se'!$K$33</c:f>
              <c:strCache>
                <c:ptCount val="1"/>
                <c:pt idx="0">
                  <c:v>Basic CI Length</c:v>
                </c:pt>
              </c:strCache>
            </c:strRef>
          </c:tx>
          <c:spPr>
            <a:solidFill>
              <a:schemeClr val="accent2"/>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se'!$K$34:$K$38</c:f>
              <c:numCache>
                <c:formatCode>0.000</c:formatCode>
                <c:ptCount val="5"/>
                <c:pt idx="0">
                  <c:v>0.84423841399999999</c:v>
                </c:pt>
                <c:pt idx="1">
                  <c:v>0.24526424299999999</c:v>
                </c:pt>
                <c:pt idx="2">
                  <c:v>1.173953888</c:v>
                </c:pt>
                <c:pt idx="3">
                  <c:v>1.6300750173882199</c:v>
                </c:pt>
                <c:pt idx="4">
                  <c:v>1.67635488302467</c:v>
                </c:pt>
              </c:numCache>
            </c:numRef>
          </c:val>
        </c:ser>
        <c:ser>
          <c:idx val="2"/>
          <c:order val="2"/>
          <c:tx>
            <c:strRef>
              <c:f>'Bootstrap Coverage For Means se'!$L$33</c:f>
              <c:strCache>
                <c:ptCount val="1"/>
                <c:pt idx="0">
                  <c:v>Studentized CI Length</c:v>
                </c:pt>
              </c:strCache>
            </c:strRef>
          </c:tx>
          <c:spPr>
            <a:solidFill>
              <a:schemeClr val="accent3"/>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se'!$L$34:$L$38</c:f>
              <c:numCache>
                <c:formatCode>0.000</c:formatCode>
                <c:ptCount val="5"/>
                <c:pt idx="0">
                  <c:v>0.94081439</c:v>
                </c:pt>
                <c:pt idx="1">
                  <c:v>0.27357669600000001</c:v>
                </c:pt>
                <c:pt idx="2">
                  <c:v>1.3375050610000001</c:v>
                </c:pt>
                <c:pt idx="3">
                  <c:v>2.12309279517982</c:v>
                </c:pt>
                <c:pt idx="4">
                  <c:v>1.9402142418755499</c:v>
                </c:pt>
              </c:numCache>
            </c:numRef>
          </c:val>
        </c:ser>
        <c:ser>
          <c:idx val="3"/>
          <c:order val="3"/>
          <c:tx>
            <c:strRef>
              <c:f>'Bootstrap Coverage For Means se'!$M$33</c:f>
              <c:strCache>
                <c:ptCount val="1"/>
                <c:pt idx="0">
                  <c:v>Studentized with IQR2 CI Length</c:v>
                </c:pt>
              </c:strCache>
            </c:strRef>
          </c:tx>
          <c:spPr>
            <a:solidFill>
              <a:schemeClr val="accent4"/>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se'!$M$34:$M$38</c:f>
              <c:numCache>
                <c:formatCode>0.000</c:formatCode>
                <c:ptCount val="5"/>
                <c:pt idx="0">
                  <c:v>1.0558957040000001</c:v>
                </c:pt>
                <c:pt idx="1">
                  <c:v>0.34173161699999999</c:v>
                </c:pt>
                <c:pt idx="2">
                  <c:v>1.3469312250000001</c:v>
                </c:pt>
                <c:pt idx="3">
                  <c:v>2.2232824486146301</c:v>
                </c:pt>
                <c:pt idx="4">
                  <c:v>2.13125824856363</c:v>
                </c:pt>
              </c:numCache>
            </c:numRef>
          </c:val>
        </c:ser>
        <c:ser>
          <c:idx val="4"/>
          <c:order val="4"/>
          <c:tx>
            <c:strRef>
              <c:f>'Bootstrap Coverage For Means se'!$N$33</c:f>
              <c:strCache>
                <c:ptCount val="1"/>
                <c:pt idx="0">
                  <c:v>Percentile CI Length</c:v>
                </c:pt>
              </c:strCache>
            </c:strRef>
          </c:tx>
          <c:spPr>
            <a:solidFill>
              <a:schemeClr val="accent5"/>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se'!$N$34:$N$38</c:f>
              <c:numCache>
                <c:formatCode>0.000</c:formatCode>
                <c:ptCount val="5"/>
                <c:pt idx="0">
                  <c:v>0.84423841399999999</c:v>
                </c:pt>
                <c:pt idx="1">
                  <c:v>0.24526424299999999</c:v>
                </c:pt>
                <c:pt idx="2">
                  <c:v>1.173953888</c:v>
                </c:pt>
                <c:pt idx="3">
                  <c:v>1.6300750173882199</c:v>
                </c:pt>
                <c:pt idx="4">
                  <c:v>1.67635488302467</c:v>
                </c:pt>
              </c:numCache>
            </c:numRef>
          </c:val>
        </c:ser>
        <c:ser>
          <c:idx val="5"/>
          <c:order val="5"/>
          <c:tx>
            <c:strRef>
              <c:f>'Bootstrap Coverage For Means se'!$O$33</c:f>
              <c:strCache>
                <c:ptCount val="1"/>
                <c:pt idx="0">
                  <c:v>BCA CI Length</c:v>
                </c:pt>
              </c:strCache>
            </c:strRef>
          </c:tx>
          <c:spPr>
            <a:solidFill>
              <a:schemeClr val="accent6"/>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se'!$O$34:$O$38</c:f>
              <c:numCache>
                <c:formatCode>0.000</c:formatCode>
                <c:ptCount val="5"/>
                <c:pt idx="0">
                  <c:v>0.84921840199999998</c:v>
                </c:pt>
                <c:pt idx="1">
                  <c:v>0.245986814</c:v>
                </c:pt>
                <c:pt idx="2">
                  <c:v>1.1992982990000001</c:v>
                </c:pt>
                <c:pt idx="3">
                  <c:v>1.73822119459404</c:v>
                </c:pt>
                <c:pt idx="4">
                  <c:v>1.71387047821643</c:v>
                </c:pt>
              </c:numCache>
            </c:numRef>
          </c:val>
        </c:ser>
        <c:ser>
          <c:idx val="6"/>
          <c:order val="6"/>
          <c:tx>
            <c:strRef>
              <c:f>'Bootstrap Coverage For Means se'!$P$33</c:f>
              <c:strCache>
                <c:ptCount val="1"/>
                <c:pt idx="0">
                  <c:v>t CI Length</c:v>
                </c:pt>
              </c:strCache>
            </c:strRef>
          </c:tx>
          <c:spPr>
            <a:solidFill>
              <a:schemeClr val="accent1">
                <a:lumMod val="60000"/>
              </a:schemeClr>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se'!$P$34:$P$38</c:f>
              <c:numCache>
                <c:formatCode>0.000</c:formatCode>
                <c:ptCount val="5"/>
                <c:pt idx="0">
                  <c:v>0.92321178400000004</c:v>
                </c:pt>
                <c:pt idx="1">
                  <c:v>0.26837999299999998</c:v>
                </c:pt>
                <c:pt idx="2">
                  <c:v>1.2825377019999999</c:v>
                </c:pt>
                <c:pt idx="3">
                  <c:v>1.7914295288987101</c:v>
                </c:pt>
                <c:pt idx="4">
                  <c:v>1.8361000996575001</c:v>
                </c:pt>
              </c:numCache>
            </c:numRef>
          </c:val>
        </c:ser>
        <c:dLbls>
          <c:showLegendKey val="0"/>
          <c:showVal val="0"/>
          <c:showCatName val="0"/>
          <c:showSerName val="0"/>
          <c:showPercent val="0"/>
          <c:showBubbleSize val="0"/>
        </c:dLbls>
        <c:gapWidth val="219"/>
        <c:overlap val="-27"/>
        <c:axId val="209619904"/>
        <c:axId val="209620464"/>
      </c:barChart>
      <c:catAx>
        <c:axId val="209619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9620464"/>
        <c:crosses val="autoZero"/>
        <c:auto val="1"/>
        <c:lblAlgn val="ctr"/>
        <c:lblOffset val="100"/>
        <c:noMultiLvlLbl val="0"/>
      </c:catAx>
      <c:valAx>
        <c:axId val="209620464"/>
        <c:scaling>
          <c:orientation val="minMax"/>
          <c:max val="3"/>
        </c:scaling>
        <c:delete val="0"/>
        <c:axPos val="l"/>
        <c:majorGridlines>
          <c:spPr>
            <a:ln w="9525" cap="flat" cmpd="sng" algn="ctr">
              <a:solidFill>
                <a:schemeClr val="tx1">
                  <a:lumMod val="15000"/>
                  <a:lumOff val="85000"/>
                </a:schemeClr>
              </a:solidFill>
              <a:round/>
            </a:ln>
            <a:effectLst/>
          </c:spPr>
        </c:majorGridlines>
        <c:numFmt formatCode="0.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209619904"/>
        <c:crosses val="autoZero"/>
        <c:crossBetween val="between"/>
      </c:valAx>
      <c:spPr>
        <a:noFill/>
        <a:ln>
          <a:noFill/>
        </a:ln>
        <a:effectLst/>
      </c:spPr>
    </c:plotArea>
    <c:legend>
      <c:legendPos val="b"/>
      <c:legendEntry>
        <c:idx val="1"/>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legendEntry>
      <c:layout/>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solidFill>
                  <a:schemeClr val="tx1"/>
                </a:solidFill>
              </a:rPr>
              <a:t>CI Length for Mean (n=50)</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'Bootstrap Coverage For Means se'!$J$33</c:f>
              <c:strCache>
                <c:ptCount val="1"/>
                <c:pt idx="0">
                  <c:v>Normal CI Length</c:v>
                </c:pt>
              </c:strCache>
            </c:strRef>
          </c:tx>
          <c:spPr>
            <a:solidFill>
              <a:schemeClr val="accent1"/>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se'!$J$34:$J$38</c:f>
              <c:numCache>
                <c:formatCode>0.000</c:formatCode>
                <c:ptCount val="5"/>
                <c:pt idx="0">
                  <c:v>0.54719517600000001</c:v>
                </c:pt>
                <c:pt idx="1">
                  <c:v>0.15804054400000001</c:v>
                </c:pt>
                <c:pt idx="2">
                  <c:v>0.76757625500000004</c:v>
                </c:pt>
                <c:pt idx="3">
                  <c:v>1.0757004569628199</c:v>
                </c:pt>
                <c:pt idx="4">
                  <c:v>1.0871430896999399</c:v>
                </c:pt>
              </c:numCache>
            </c:numRef>
          </c:val>
        </c:ser>
        <c:ser>
          <c:idx val="1"/>
          <c:order val="1"/>
          <c:tx>
            <c:strRef>
              <c:f>'Bootstrap Coverage For Means se'!$K$33</c:f>
              <c:strCache>
                <c:ptCount val="1"/>
                <c:pt idx="0">
                  <c:v>Basic CI Length</c:v>
                </c:pt>
              </c:strCache>
            </c:strRef>
          </c:tx>
          <c:spPr>
            <a:solidFill>
              <a:schemeClr val="accent2"/>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se'!$K$34:$K$38</c:f>
              <c:numCache>
                <c:formatCode>0.000</c:formatCode>
                <c:ptCount val="5"/>
                <c:pt idx="0">
                  <c:v>0.54919938000000001</c:v>
                </c:pt>
                <c:pt idx="1">
                  <c:v>0.158468579</c:v>
                </c:pt>
                <c:pt idx="2">
                  <c:v>0.771169671</c:v>
                </c:pt>
                <c:pt idx="3">
                  <c:v>1.07689642031195</c:v>
                </c:pt>
                <c:pt idx="4">
                  <c:v>1.0902591446019201</c:v>
                </c:pt>
              </c:numCache>
            </c:numRef>
          </c:val>
        </c:ser>
        <c:ser>
          <c:idx val="2"/>
          <c:order val="2"/>
          <c:tx>
            <c:strRef>
              <c:f>'Bootstrap Coverage For Means se'!$L$33</c:f>
              <c:strCache>
                <c:ptCount val="1"/>
                <c:pt idx="0">
                  <c:v>Studentized CI Length</c:v>
                </c:pt>
              </c:strCache>
            </c:strRef>
          </c:tx>
          <c:spPr>
            <a:solidFill>
              <a:schemeClr val="accent3"/>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se'!$L$34:$L$38</c:f>
              <c:numCache>
                <c:formatCode>0.000</c:formatCode>
                <c:ptCount val="5"/>
                <c:pt idx="0">
                  <c:v>0.57044999799999996</c:v>
                </c:pt>
                <c:pt idx="1">
                  <c:v>0.16483630199999999</c:v>
                </c:pt>
                <c:pt idx="2">
                  <c:v>0.80458912599999999</c:v>
                </c:pt>
                <c:pt idx="3">
                  <c:v>1.19510359473275</c:v>
                </c:pt>
                <c:pt idx="4">
                  <c:v>1.1516133560823201</c:v>
                </c:pt>
              </c:numCache>
            </c:numRef>
          </c:val>
        </c:ser>
        <c:ser>
          <c:idx val="3"/>
          <c:order val="3"/>
          <c:tx>
            <c:strRef>
              <c:f>'Bootstrap Coverage For Means se'!$M$33</c:f>
              <c:strCache>
                <c:ptCount val="1"/>
                <c:pt idx="0">
                  <c:v>Studentized with IQR2 CI Length</c:v>
                </c:pt>
              </c:strCache>
            </c:strRef>
          </c:tx>
          <c:spPr>
            <a:solidFill>
              <a:schemeClr val="accent4"/>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se'!$M$34:$M$38</c:f>
              <c:numCache>
                <c:formatCode>0.000</c:formatCode>
                <c:ptCount val="5"/>
                <c:pt idx="0">
                  <c:v>0.59179675099999995</c:v>
                </c:pt>
                <c:pt idx="1">
                  <c:v>0.178395842</c:v>
                </c:pt>
                <c:pt idx="2">
                  <c:v>0.79997896000000002</c:v>
                </c:pt>
                <c:pt idx="3">
                  <c:v>1.20102333983895</c:v>
                </c:pt>
                <c:pt idx="4">
                  <c:v>1.1832044302336799</c:v>
                </c:pt>
              </c:numCache>
            </c:numRef>
          </c:val>
        </c:ser>
        <c:ser>
          <c:idx val="4"/>
          <c:order val="4"/>
          <c:tx>
            <c:strRef>
              <c:f>'Bootstrap Coverage For Means se'!$N$33</c:f>
              <c:strCache>
                <c:ptCount val="1"/>
                <c:pt idx="0">
                  <c:v>Percentile CI Length</c:v>
                </c:pt>
              </c:strCache>
            </c:strRef>
          </c:tx>
          <c:spPr>
            <a:solidFill>
              <a:schemeClr val="accent5"/>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se'!$N$34:$N$38</c:f>
              <c:numCache>
                <c:formatCode>0.000</c:formatCode>
                <c:ptCount val="5"/>
                <c:pt idx="0">
                  <c:v>0.54919938000000001</c:v>
                </c:pt>
                <c:pt idx="1">
                  <c:v>0.158468579</c:v>
                </c:pt>
                <c:pt idx="2">
                  <c:v>0.771169671</c:v>
                </c:pt>
                <c:pt idx="3">
                  <c:v>1.07689642031195</c:v>
                </c:pt>
                <c:pt idx="4">
                  <c:v>1.0902591446019201</c:v>
                </c:pt>
              </c:numCache>
            </c:numRef>
          </c:val>
        </c:ser>
        <c:ser>
          <c:idx val="5"/>
          <c:order val="5"/>
          <c:tx>
            <c:strRef>
              <c:f>'Bootstrap Coverage For Means se'!$O$33</c:f>
              <c:strCache>
                <c:ptCount val="1"/>
                <c:pt idx="0">
                  <c:v>BCA CI Length</c:v>
                </c:pt>
              </c:strCache>
            </c:strRef>
          </c:tx>
          <c:spPr>
            <a:solidFill>
              <a:schemeClr val="accent6"/>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se'!$O$34:$O$38</c:f>
              <c:numCache>
                <c:formatCode>0.000</c:formatCode>
                <c:ptCount val="5"/>
                <c:pt idx="0">
                  <c:v>0.54989871800000001</c:v>
                </c:pt>
                <c:pt idx="1">
                  <c:v>0.15852293100000001</c:v>
                </c:pt>
                <c:pt idx="2">
                  <c:v>0.77623300500000003</c:v>
                </c:pt>
                <c:pt idx="3">
                  <c:v>1.1137897455102601</c:v>
                </c:pt>
                <c:pt idx="4">
                  <c:v>1.1011512128777701</c:v>
                </c:pt>
              </c:numCache>
            </c:numRef>
          </c:val>
        </c:ser>
        <c:ser>
          <c:idx val="6"/>
          <c:order val="6"/>
          <c:tx>
            <c:strRef>
              <c:f>'Bootstrap Coverage For Means se'!$P$33</c:f>
              <c:strCache>
                <c:ptCount val="1"/>
                <c:pt idx="0">
                  <c:v>t CI Length</c:v>
                </c:pt>
              </c:strCache>
            </c:strRef>
          </c:tx>
          <c:spPr>
            <a:solidFill>
              <a:schemeClr val="accent1">
                <a:lumMod val="60000"/>
              </a:schemeClr>
            </a:solidFill>
            <a:ln>
              <a:noFill/>
            </a:ln>
            <a:effectLst/>
          </c:spPr>
          <c:invertIfNegative val="0"/>
          <c:cat>
            <c:strRef>
              <c:f>'Bootstrap Coverage For Means se'!$I$34:$I$38</c:f>
              <c:strCache>
                <c:ptCount val="5"/>
                <c:pt idx="0">
                  <c:v>Normal</c:v>
                </c:pt>
                <c:pt idx="1">
                  <c:v>Uniform</c:v>
                </c:pt>
                <c:pt idx="2">
                  <c:v>Laplace</c:v>
                </c:pt>
                <c:pt idx="3">
                  <c:v>Gamma a=1,s=2</c:v>
                </c:pt>
                <c:pt idx="4">
                  <c:v>Gamma a=4,s=1</c:v>
                </c:pt>
              </c:strCache>
            </c:strRef>
          </c:cat>
          <c:val>
            <c:numRef>
              <c:f>'Bootstrap Coverage For Means se'!$P$34:$P$38</c:f>
              <c:numCache>
                <c:formatCode>0.000</c:formatCode>
                <c:ptCount val="5"/>
                <c:pt idx="0">
                  <c:v>0.56675448399999995</c:v>
                </c:pt>
                <c:pt idx="1">
                  <c:v>0.163725289</c:v>
                </c:pt>
                <c:pt idx="2">
                  <c:v>0.79496869100000001</c:v>
                </c:pt>
                <c:pt idx="3">
                  <c:v>1.1145159035393799</c:v>
                </c:pt>
                <c:pt idx="4">
                  <c:v>1.1261758193179501</c:v>
                </c:pt>
              </c:numCache>
            </c:numRef>
          </c:val>
        </c:ser>
        <c:dLbls>
          <c:showLegendKey val="0"/>
          <c:showVal val="0"/>
          <c:showCatName val="0"/>
          <c:showSerName val="0"/>
          <c:showPercent val="0"/>
          <c:showBubbleSize val="0"/>
        </c:dLbls>
        <c:gapWidth val="219"/>
        <c:overlap val="-27"/>
        <c:axId val="207742816"/>
        <c:axId val="207743376"/>
      </c:barChart>
      <c:catAx>
        <c:axId val="207742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7743376"/>
        <c:crosses val="autoZero"/>
        <c:auto val="1"/>
        <c:lblAlgn val="ctr"/>
        <c:lblOffset val="100"/>
        <c:noMultiLvlLbl val="0"/>
      </c:catAx>
      <c:valAx>
        <c:axId val="207743376"/>
        <c:scaling>
          <c:orientation val="minMax"/>
        </c:scaling>
        <c:delete val="0"/>
        <c:axPos val="l"/>
        <c:majorGridlines>
          <c:spPr>
            <a:ln w="9525" cap="flat" cmpd="sng" algn="ctr">
              <a:solidFill>
                <a:schemeClr val="tx1">
                  <a:lumMod val="15000"/>
                  <a:lumOff val="85000"/>
                </a:schemeClr>
              </a:solidFill>
              <a:round/>
            </a:ln>
            <a:effectLst/>
          </c:spPr>
        </c:majorGridlines>
        <c:numFmt formatCode="0.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207742816"/>
        <c:crosses val="autoZero"/>
        <c:crossBetween val="between"/>
      </c:valAx>
      <c:spPr>
        <a:noFill/>
        <a:ln>
          <a:noFill/>
        </a:ln>
        <a:effectLst/>
      </c:spPr>
    </c:plotArea>
    <c:legend>
      <c:legendPos val="b"/>
      <c:legendEntry>
        <c:idx val="1"/>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legendEntry>
      <c:layout/>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A55B96-1299-4504-AFB7-59D686404D5D}" type="datetimeFigureOut">
              <a:rPr lang="en-US" smtClean="0"/>
              <a:t>7/22/2016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E7BB2B-F0FC-4702-A8B6-9E81DBD31D8A}" type="slidenum">
              <a:rPr lang="en-US" smtClean="0"/>
              <a:t>‹#›</a:t>
            </a:fld>
            <a:endParaRPr lang="en-US"/>
          </a:p>
        </p:txBody>
      </p:sp>
    </p:spTree>
    <p:extLst>
      <p:ext uri="{BB962C8B-B14F-4D97-AF65-F5344CB8AC3E}">
        <p14:creationId xmlns:p14="http://schemas.microsoft.com/office/powerpoint/2010/main" val="2446880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E7BB2B-F0FC-4702-A8B6-9E81DBD31D8A}" type="slidenum">
              <a:rPr lang="en-US" smtClean="0"/>
              <a:t>1</a:t>
            </a:fld>
            <a:endParaRPr lang="en-US"/>
          </a:p>
        </p:txBody>
      </p:sp>
    </p:spTree>
    <p:extLst>
      <p:ext uri="{BB962C8B-B14F-4D97-AF65-F5344CB8AC3E}">
        <p14:creationId xmlns:p14="http://schemas.microsoft.com/office/powerpoint/2010/main" val="9435371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results transfer to the average lengths obtained for sample sizes 20 and 50. However, increasing</a:t>
            </a:r>
            <a:r>
              <a:rPr lang="en-US" baseline="0" dirty="0" smtClean="0"/>
              <a:t> the sample size results in convergence of the lengths produced by the different bootstrap methods. </a:t>
            </a:r>
            <a:endParaRPr lang="en-US" dirty="0"/>
          </a:p>
        </p:txBody>
      </p:sp>
      <p:sp>
        <p:nvSpPr>
          <p:cNvPr id="4" name="Slide Number Placeholder 3"/>
          <p:cNvSpPr>
            <a:spLocks noGrp="1"/>
          </p:cNvSpPr>
          <p:nvPr>
            <p:ph type="sldNum" sz="quarter" idx="10"/>
          </p:nvPr>
        </p:nvSpPr>
        <p:spPr/>
        <p:txBody>
          <a:bodyPr/>
          <a:lstStyle/>
          <a:p>
            <a:fld id="{C7E7BB2B-F0FC-4702-A8B6-9E81DBD31D8A}" type="slidenum">
              <a:rPr lang="en-US" smtClean="0"/>
              <a:t>13</a:t>
            </a:fld>
            <a:endParaRPr lang="en-US"/>
          </a:p>
        </p:txBody>
      </p:sp>
    </p:spTree>
    <p:extLst>
      <p:ext uri="{BB962C8B-B14F-4D97-AF65-F5344CB8AC3E}">
        <p14:creationId xmlns:p14="http://schemas.microsoft.com/office/powerpoint/2010/main" val="39790544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two indications of performance of a bootstrap method do not reinforce each other.</a:t>
            </a:r>
            <a:r>
              <a:rPr lang="en-US" baseline="0" dirty="0" smtClean="0"/>
              <a:t> </a:t>
            </a:r>
            <a:r>
              <a:rPr lang="en-US" dirty="0" smtClean="0"/>
              <a:t>For instance, while the t-test method and </a:t>
            </a:r>
            <a:r>
              <a:rPr lang="en-US" dirty="0" err="1" smtClean="0"/>
              <a:t>Studentized</a:t>
            </a:r>
            <a:r>
              <a:rPr lang="en-US" dirty="0" smtClean="0"/>
              <a:t> bootstrap method tend to give the best</a:t>
            </a:r>
            <a:r>
              <a:rPr lang="en-US" baseline="0" dirty="0" smtClean="0"/>
              <a:t> </a:t>
            </a:r>
            <a:r>
              <a:rPr lang="en-US" dirty="0" smtClean="0"/>
              <a:t>coverage (closest to 95%), they also give the larger average confidence interval length.</a:t>
            </a:r>
          </a:p>
          <a:p>
            <a:endParaRPr lang="en-US" dirty="0" smtClean="0"/>
          </a:p>
          <a:p>
            <a:r>
              <a:rPr lang="en-US" dirty="0" smtClean="0"/>
              <a:t>Performance of the method will be assessed by the proximity of the point to</a:t>
            </a:r>
            <a:r>
              <a:rPr lang="en-US" baseline="0" dirty="0" smtClean="0"/>
              <a:t> the origin with closer points indicating better performance. </a:t>
            </a:r>
          </a:p>
          <a:p>
            <a:r>
              <a:rPr lang="en-US" baseline="0" dirty="0" smtClean="0"/>
              <a:t>Overall, t-test method and </a:t>
            </a:r>
            <a:r>
              <a:rPr lang="en-US" baseline="0" dirty="0" err="1" smtClean="0"/>
              <a:t>Studentized</a:t>
            </a:r>
            <a:r>
              <a:rPr lang="en-US" baseline="0" dirty="0" smtClean="0"/>
              <a:t> bootstrap method perform best. </a:t>
            </a:r>
            <a:endParaRPr lang="en-US" dirty="0"/>
          </a:p>
        </p:txBody>
      </p:sp>
      <p:sp>
        <p:nvSpPr>
          <p:cNvPr id="4" name="Slide Number Placeholder 3"/>
          <p:cNvSpPr>
            <a:spLocks noGrp="1"/>
          </p:cNvSpPr>
          <p:nvPr>
            <p:ph type="sldNum" sz="quarter" idx="10"/>
          </p:nvPr>
        </p:nvSpPr>
        <p:spPr/>
        <p:txBody>
          <a:bodyPr/>
          <a:lstStyle/>
          <a:p>
            <a:fld id="{C7E7BB2B-F0FC-4702-A8B6-9E81DBD31D8A}" type="slidenum">
              <a:rPr lang="en-US" smtClean="0"/>
              <a:t>14</a:t>
            </a:fld>
            <a:endParaRPr lang="en-US"/>
          </a:p>
        </p:txBody>
      </p:sp>
    </p:spTree>
    <p:extLst>
      <p:ext uri="{BB962C8B-B14F-4D97-AF65-F5344CB8AC3E}">
        <p14:creationId xmlns:p14="http://schemas.microsoft.com/office/powerpoint/2010/main" val="40772721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sample size 50, the average confidence</a:t>
            </a:r>
            <a:r>
              <a:rPr lang="en-US" baseline="0" dirty="0" smtClean="0"/>
              <a:t> interval lengths for the various methods converge, so performance can be evaluated by looking at the coverage percentage residuals. That is, they follow the results obtained when solely considering coverage percentage residuals for samples of size 50. </a:t>
            </a:r>
            <a:endParaRPr lang="en-US" dirty="0"/>
          </a:p>
        </p:txBody>
      </p:sp>
      <p:sp>
        <p:nvSpPr>
          <p:cNvPr id="4" name="Slide Number Placeholder 3"/>
          <p:cNvSpPr>
            <a:spLocks noGrp="1"/>
          </p:cNvSpPr>
          <p:nvPr>
            <p:ph type="sldNum" sz="quarter" idx="10"/>
          </p:nvPr>
        </p:nvSpPr>
        <p:spPr/>
        <p:txBody>
          <a:bodyPr/>
          <a:lstStyle/>
          <a:p>
            <a:fld id="{C7E7BB2B-F0FC-4702-A8B6-9E81DBD31D8A}" type="slidenum">
              <a:rPr lang="en-US" smtClean="0"/>
              <a:t>16</a:t>
            </a:fld>
            <a:endParaRPr lang="en-US"/>
          </a:p>
        </p:txBody>
      </p:sp>
    </p:spTree>
    <p:extLst>
      <p:ext uri="{BB962C8B-B14F-4D97-AF65-F5344CB8AC3E}">
        <p14:creationId xmlns:p14="http://schemas.microsoft.com/office/powerpoint/2010/main" val="3303104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the Cauchy distribution,</a:t>
            </a:r>
            <a:r>
              <a:rPr lang="en-US" baseline="0" dirty="0" smtClean="0"/>
              <a:t> preliminary scatter plots depicting average confidence interval length vs. coverage percentage residual indicate that the </a:t>
            </a:r>
            <a:r>
              <a:rPr lang="en-US" baseline="0" dirty="0" err="1" smtClean="0"/>
              <a:t>Studentized</a:t>
            </a:r>
            <a:r>
              <a:rPr lang="en-US" baseline="0" dirty="0" smtClean="0"/>
              <a:t> bootstrap method using variance results in very large lengths that dominate the graph. These points were excluded.</a:t>
            </a:r>
          </a:p>
          <a:p>
            <a:r>
              <a:rPr lang="en-US" baseline="0" dirty="0" smtClean="0"/>
              <a:t>For sample size 10, the Basic bootstrap method had the best performance, followed by the Normal approximation bootstrap method. As the mean and variance of the Cauchy distribution are undefined, a larger sample size does not improve accuracy of the estimates. </a:t>
            </a:r>
            <a:endParaRPr lang="en-US" dirty="0"/>
          </a:p>
        </p:txBody>
      </p:sp>
      <p:sp>
        <p:nvSpPr>
          <p:cNvPr id="4" name="Slide Number Placeholder 3"/>
          <p:cNvSpPr>
            <a:spLocks noGrp="1"/>
          </p:cNvSpPr>
          <p:nvPr>
            <p:ph type="sldNum" sz="quarter" idx="10"/>
          </p:nvPr>
        </p:nvSpPr>
        <p:spPr/>
        <p:txBody>
          <a:bodyPr/>
          <a:lstStyle/>
          <a:p>
            <a:fld id="{C7E7BB2B-F0FC-4702-A8B6-9E81DBD31D8A}" type="slidenum">
              <a:rPr lang="en-US" smtClean="0"/>
              <a:t>17</a:t>
            </a:fld>
            <a:endParaRPr lang="en-US"/>
          </a:p>
        </p:txBody>
      </p:sp>
    </p:spTree>
    <p:extLst>
      <p:ext uri="{BB962C8B-B14F-4D97-AF65-F5344CB8AC3E}">
        <p14:creationId xmlns:p14="http://schemas.microsoft.com/office/powerpoint/2010/main" val="3669982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Bootstrapping is useful</a:t>
            </a:r>
            <a:r>
              <a:rPr lang="en-US" b="0" baseline="0" dirty="0" smtClean="0"/>
              <a:t> when properties of the underlying distribution are unknown. </a:t>
            </a:r>
            <a:endParaRPr lang="en-US" b="0" dirty="0"/>
          </a:p>
        </p:txBody>
      </p:sp>
      <p:sp>
        <p:nvSpPr>
          <p:cNvPr id="4" name="Slide Number Placeholder 3"/>
          <p:cNvSpPr>
            <a:spLocks noGrp="1"/>
          </p:cNvSpPr>
          <p:nvPr>
            <p:ph type="sldNum" sz="quarter" idx="10"/>
          </p:nvPr>
        </p:nvSpPr>
        <p:spPr/>
        <p:txBody>
          <a:bodyPr/>
          <a:lstStyle/>
          <a:p>
            <a:fld id="{C7E7BB2B-F0FC-4702-A8B6-9E81DBD31D8A}" type="slidenum">
              <a:rPr lang="en-US" smtClean="0"/>
              <a:t>2</a:t>
            </a:fld>
            <a:endParaRPr lang="en-US"/>
          </a:p>
        </p:txBody>
      </p:sp>
    </p:spTree>
    <p:extLst>
      <p:ext uri="{BB962C8B-B14F-4D97-AF65-F5344CB8AC3E}">
        <p14:creationId xmlns:p14="http://schemas.microsoft.com/office/powerpoint/2010/main" val="18083878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Statisticians often make inference based on a summary statistic like</a:t>
            </a:r>
            <a:r>
              <a:rPr lang="en-US" baseline="0" dirty="0" smtClean="0"/>
              <a:t> a mean; the distribution of the summary statistic is dependent on the distribution of the underlying components of the mean, which we often do not know. Thus, we need a method that works well for a variety of these distributions. </a:t>
            </a:r>
          </a:p>
          <a:p>
            <a:endParaRPr lang="en-US" baseline="0" dirty="0" smtClean="0"/>
          </a:p>
          <a:p>
            <a:r>
              <a:rPr lang="en-US" baseline="0" dirty="0" smtClean="0"/>
              <a:t>Many procedures are built with normal variables in mind.</a:t>
            </a:r>
            <a:endParaRPr lang="en-US" baseline="0" dirty="0"/>
          </a:p>
          <a:p>
            <a:r>
              <a:rPr lang="en-US" baseline="0" dirty="0" smtClean="0"/>
              <a:t>Uniform is chosen to demonstrate the procedures for lighter tails.</a:t>
            </a:r>
          </a:p>
          <a:p>
            <a:r>
              <a:rPr lang="en-US" baseline="0" dirty="0" smtClean="0"/>
              <a:t>Cauchy demonstrates behavior for tails so heavy that many conventional methods fail.</a:t>
            </a:r>
          </a:p>
          <a:p>
            <a:r>
              <a:rPr lang="en-US" baseline="0" dirty="0" smtClean="0"/>
              <a:t>Laplace is chosen for heavier tails.</a:t>
            </a:r>
          </a:p>
          <a:p>
            <a:r>
              <a:rPr lang="en-US" baseline="0" dirty="0" smtClean="0"/>
              <a:t>Gamma distributions represent skewed distributions. </a:t>
            </a:r>
          </a:p>
        </p:txBody>
      </p:sp>
      <p:sp>
        <p:nvSpPr>
          <p:cNvPr id="4" name="Slide Number Placeholder 3"/>
          <p:cNvSpPr>
            <a:spLocks noGrp="1"/>
          </p:cNvSpPr>
          <p:nvPr>
            <p:ph type="sldNum" sz="quarter" idx="10"/>
          </p:nvPr>
        </p:nvSpPr>
        <p:spPr/>
        <p:txBody>
          <a:bodyPr/>
          <a:lstStyle/>
          <a:p>
            <a:fld id="{C7E7BB2B-F0FC-4702-A8B6-9E81DBD31D8A}" type="slidenum">
              <a:rPr lang="en-US" smtClean="0"/>
              <a:t>4</a:t>
            </a:fld>
            <a:endParaRPr lang="en-US"/>
          </a:p>
        </p:txBody>
      </p:sp>
    </p:spTree>
    <p:extLst>
      <p:ext uri="{BB962C8B-B14F-4D97-AF65-F5344CB8AC3E}">
        <p14:creationId xmlns:p14="http://schemas.microsoft.com/office/powerpoint/2010/main" val="408374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i="1" dirty="0" smtClean="0"/>
              <a:t>boot </a:t>
            </a:r>
            <a:r>
              <a:rPr lang="en-US" altLang="en-US" dirty="0" smtClean="0"/>
              <a:t>and </a:t>
            </a:r>
            <a:r>
              <a:rPr lang="en-US" altLang="en-US" i="1" dirty="0" smtClean="0"/>
              <a:t>boot.ci</a:t>
            </a:r>
            <a:r>
              <a:rPr lang="en-US" altLang="en-US" dirty="0" smtClean="0"/>
              <a:t> in R</a:t>
            </a:r>
          </a:p>
          <a:p>
            <a:r>
              <a:rPr lang="en-US" dirty="0" smtClean="0"/>
              <a:t>For each distribution considered, samples of the same size as that of the original sample were drawn with replacement</a:t>
            </a:r>
            <a:r>
              <a:rPr lang="en-US" baseline="0" dirty="0" smtClean="0"/>
              <a:t> from the original sample, and bootstrap replicates of the statistic for each bootstrap sample were generated. </a:t>
            </a:r>
            <a:endParaRPr lang="en-US" dirty="0"/>
          </a:p>
        </p:txBody>
      </p:sp>
      <p:sp>
        <p:nvSpPr>
          <p:cNvPr id="4" name="Slide Number Placeholder 3"/>
          <p:cNvSpPr>
            <a:spLocks noGrp="1"/>
          </p:cNvSpPr>
          <p:nvPr>
            <p:ph type="sldNum" sz="quarter" idx="10"/>
          </p:nvPr>
        </p:nvSpPr>
        <p:spPr/>
        <p:txBody>
          <a:bodyPr/>
          <a:lstStyle/>
          <a:p>
            <a:fld id="{C7E7BB2B-F0FC-4702-A8B6-9E81DBD31D8A}" type="slidenum">
              <a:rPr lang="en-US" smtClean="0"/>
              <a:t>5</a:t>
            </a:fld>
            <a:endParaRPr lang="en-US"/>
          </a:p>
        </p:txBody>
      </p:sp>
    </p:spTree>
    <p:extLst>
      <p:ext uri="{BB962C8B-B14F-4D97-AF65-F5344CB8AC3E}">
        <p14:creationId xmlns:p14="http://schemas.microsoft.com/office/powerpoint/2010/main" val="14268015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baseline="0" dirty="0" smtClean="0"/>
              <a:t>Interpretation: In repeated sampling, if we constructed 95% confidence intervals for each sample, 95% of them are expected to contain the true value.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confidence interval depends on the underlying distribution. </a:t>
            </a:r>
          </a:p>
          <a:p>
            <a:endParaRPr lang="en-US" baseline="0" dirty="0" smtClean="0"/>
          </a:p>
          <a:p>
            <a:r>
              <a:rPr lang="en-US" baseline="0" dirty="0" smtClean="0"/>
              <a:t>NOTE: Although the mean for the Cauchy distribution is undefined, for our purposes, we assumed the true mean to be equal to the location parameter. </a:t>
            </a:r>
          </a:p>
          <a:p>
            <a:endParaRPr lang="en-US" baseline="0" dirty="0" smtClean="0"/>
          </a:p>
          <a:p>
            <a:r>
              <a:rPr lang="en-US" baseline="0" dirty="0" smtClean="0"/>
              <a:t>Poor performance is characterized by coverage deviating from .95 and large confidence interval lengths. </a:t>
            </a:r>
            <a:r>
              <a:rPr lang="en-US" baseline="0" dirty="0" err="1" smtClean="0"/>
              <a:t>Undercoverage</a:t>
            </a:r>
            <a:r>
              <a:rPr lang="en-US" baseline="0" dirty="0" smtClean="0"/>
              <a:t> is of greater concern than </a:t>
            </a:r>
            <a:r>
              <a:rPr lang="en-US" baseline="0" dirty="0" err="1" smtClean="0"/>
              <a:t>overcoverage</a:t>
            </a:r>
            <a:r>
              <a:rPr lang="en-US" baseline="0" dirty="0" smtClean="0"/>
              <a:t>. </a:t>
            </a:r>
          </a:p>
          <a:p>
            <a:endParaRPr lang="en-US" dirty="0"/>
          </a:p>
        </p:txBody>
      </p:sp>
      <p:sp>
        <p:nvSpPr>
          <p:cNvPr id="4" name="Slide Number Placeholder 3"/>
          <p:cNvSpPr>
            <a:spLocks noGrp="1"/>
          </p:cNvSpPr>
          <p:nvPr>
            <p:ph type="sldNum" sz="quarter" idx="10"/>
          </p:nvPr>
        </p:nvSpPr>
        <p:spPr/>
        <p:txBody>
          <a:bodyPr/>
          <a:lstStyle/>
          <a:p>
            <a:fld id="{C7E7BB2B-F0FC-4702-A8B6-9E81DBD31D8A}" type="slidenum">
              <a:rPr lang="en-US" smtClean="0"/>
              <a:t>6</a:t>
            </a:fld>
            <a:endParaRPr lang="en-US"/>
          </a:p>
        </p:txBody>
      </p:sp>
    </p:spTree>
    <p:extLst>
      <p:ext uri="{BB962C8B-B14F-4D97-AF65-F5344CB8AC3E}">
        <p14:creationId xmlns:p14="http://schemas.microsoft.com/office/powerpoint/2010/main" val="932333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Standard t-test appears to have the best performance across</a:t>
            </a:r>
            <a:r>
              <a:rPr lang="en-US" baseline="0" dirty="0" smtClean="0"/>
              <a:t> the symmetrical distributions. This is followed by the </a:t>
            </a:r>
            <a:r>
              <a:rPr lang="en-US" baseline="0" dirty="0" err="1" smtClean="0"/>
              <a:t>Studentized</a:t>
            </a:r>
            <a:r>
              <a:rPr lang="en-US" baseline="0" dirty="0" smtClean="0"/>
              <a:t> bootstrap method that employs the variance of the sample. </a:t>
            </a:r>
          </a:p>
          <a:p>
            <a:r>
              <a:rPr lang="en-US" baseline="0" dirty="0" smtClean="0"/>
              <a:t>For samples taken from the Cauchy distribution, the Normal and Basic bootstrap methods demonstrate better performance. </a:t>
            </a:r>
          </a:p>
          <a:p>
            <a:r>
              <a:rPr lang="en-US" baseline="0" dirty="0" smtClean="0"/>
              <a:t>For sample size 10 taken from the gamma distributions, the </a:t>
            </a:r>
            <a:r>
              <a:rPr lang="en-US" baseline="0" dirty="0" err="1" smtClean="0"/>
              <a:t>Studentized</a:t>
            </a:r>
            <a:r>
              <a:rPr lang="en-US" baseline="0" dirty="0" smtClean="0"/>
              <a:t> bootstrap methods result in approximate 95% coverage percentages. </a:t>
            </a:r>
            <a:endParaRPr lang="en-US" dirty="0"/>
          </a:p>
        </p:txBody>
      </p:sp>
      <p:sp>
        <p:nvSpPr>
          <p:cNvPr id="4" name="Slide Number Placeholder 3"/>
          <p:cNvSpPr>
            <a:spLocks noGrp="1"/>
          </p:cNvSpPr>
          <p:nvPr>
            <p:ph type="sldNum" sz="quarter" idx="10"/>
          </p:nvPr>
        </p:nvSpPr>
        <p:spPr/>
        <p:txBody>
          <a:bodyPr/>
          <a:lstStyle/>
          <a:p>
            <a:fld id="{C7E7BB2B-F0FC-4702-A8B6-9E81DBD31D8A}" type="slidenum">
              <a:rPr lang="en-US" smtClean="0"/>
              <a:t>8</a:t>
            </a:fld>
            <a:endParaRPr lang="en-US"/>
          </a:p>
        </p:txBody>
      </p:sp>
    </p:spTree>
    <p:extLst>
      <p:ext uri="{BB962C8B-B14F-4D97-AF65-F5344CB8AC3E}">
        <p14:creationId xmlns:p14="http://schemas.microsoft.com/office/powerpoint/2010/main" val="10406357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coverage for the various bootstrap methods for samples from the Normal, Uniform, and Laplace distribution become closer to the desired coverage percentage</a:t>
            </a:r>
            <a:r>
              <a:rPr lang="en-US" baseline="0" dirty="0" smtClean="0"/>
              <a:t> with an increase in sample size.</a:t>
            </a:r>
          </a:p>
          <a:p>
            <a:r>
              <a:rPr lang="en-US" dirty="0" smtClean="0"/>
              <a:t>However, the coverages for the Cauchy distribution remain similar or become</a:t>
            </a:r>
            <a:r>
              <a:rPr lang="en-US" baseline="0" dirty="0" smtClean="0"/>
              <a:t> </a:t>
            </a:r>
            <a:r>
              <a:rPr lang="en-US" dirty="0" smtClean="0"/>
              <a:t>worse.</a:t>
            </a:r>
          </a:p>
          <a:p>
            <a:r>
              <a:rPr lang="en-US" dirty="0" smtClean="0"/>
              <a:t>Coverage</a:t>
            </a:r>
            <a:r>
              <a:rPr lang="en-US" baseline="0" dirty="0" smtClean="0"/>
              <a:t> percentages for samples of size 20 taken from the gamma distributions are similar to those for samples of size 10 except errors are smaller in magnitude. </a:t>
            </a:r>
            <a:endParaRPr lang="en-US" dirty="0" smtClean="0"/>
          </a:p>
        </p:txBody>
      </p:sp>
      <p:sp>
        <p:nvSpPr>
          <p:cNvPr id="4" name="Slide Number Placeholder 3"/>
          <p:cNvSpPr>
            <a:spLocks noGrp="1"/>
          </p:cNvSpPr>
          <p:nvPr>
            <p:ph type="sldNum" sz="quarter" idx="10"/>
          </p:nvPr>
        </p:nvSpPr>
        <p:spPr/>
        <p:txBody>
          <a:bodyPr/>
          <a:lstStyle/>
          <a:p>
            <a:fld id="{C7E7BB2B-F0FC-4702-A8B6-9E81DBD31D8A}" type="slidenum">
              <a:rPr lang="en-US" smtClean="0"/>
              <a:t>9</a:t>
            </a:fld>
            <a:endParaRPr lang="en-US"/>
          </a:p>
        </p:txBody>
      </p:sp>
    </p:spTree>
    <p:extLst>
      <p:ext uri="{BB962C8B-B14F-4D97-AF65-F5344CB8AC3E}">
        <p14:creationId xmlns:p14="http://schemas.microsoft.com/office/powerpoint/2010/main" val="1274142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coverage for the bootstrap methods for samples taken from all the distributions other than the Cauchy continues to improve with increasing the sample sizes to 50. </a:t>
            </a:r>
          </a:p>
          <a:p>
            <a:r>
              <a:rPr lang="en-US" dirty="0" smtClean="0"/>
              <a:t>For the Cauchy</a:t>
            </a:r>
            <a:r>
              <a:rPr lang="en-US" baseline="0" dirty="0" smtClean="0"/>
              <a:t> distribution, coverage percentages for the bootstrap methods other than the </a:t>
            </a:r>
            <a:r>
              <a:rPr lang="en-US" baseline="0" dirty="0" err="1" smtClean="0"/>
              <a:t>Studentized</a:t>
            </a:r>
            <a:r>
              <a:rPr lang="en-US" baseline="0" dirty="0" smtClean="0"/>
              <a:t> with IQR</a:t>
            </a:r>
            <a:r>
              <a:rPr lang="en-US" baseline="30000" dirty="0" smtClean="0"/>
              <a:t>2</a:t>
            </a:r>
            <a:r>
              <a:rPr lang="en-US" baseline="0" dirty="0" smtClean="0"/>
              <a:t> method diverge further from the desired 95%. </a:t>
            </a:r>
          </a:p>
          <a:p>
            <a:r>
              <a:rPr lang="en-US" baseline="0" dirty="0" smtClean="0"/>
              <a:t>For the gamma distribution with shape 4 and scale 1, the coverage percentages for the bootstrap method are all quite satisfactory and are similar to the results from the Normal distribution. This may be attributed to the Central Limit Theorem. </a:t>
            </a:r>
          </a:p>
          <a:p>
            <a:r>
              <a:rPr lang="en-US" baseline="0" dirty="0" smtClean="0"/>
              <a:t>The inconsistency of the bootstrap results for the Cauchy distribution with the trend observed for the other distributions may be due to the nature of the distribution—lack of expectation and variance. </a:t>
            </a:r>
            <a:endParaRPr lang="en-US" dirty="0"/>
          </a:p>
        </p:txBody>
      </p:sp>
      <p:sp>
        <p:nvSpPr>
          <p:cNvPr id="4" name="Slide Number Placeholder 3"/>
          <p:cNvSpPr>
            <a:spLocks noGrp="1"/>
          </p:cNvSpPr>
          <p:nvPr>
            <p:ph type="sldNum" sz="quarter" idx="10"/>
          </p:nvPr>
        </p:nvSpPr>
        <p:spPr/>
        <p:txBody>
          <a:bodyPr/>
          <a:lstStyle/>
          <a:p>
            <a:fld id="{C7E7BB2B-F0FC-4702-A8B6-9E81DBD31D8A}" type="slidenum">
              <a:rPr lang="en-US" smtClean="0"/>
              <a:t>10</a:t>
            </a:fld>
            <a:endParaRPr lang="en-US"/>
          </a:p>
        </p:txBody>
      </p:sp>
    </p:spTree>
    <p:extLst>
      <p:ext uri="{BB962C8B-B14F-4D97-AF65-F5344CB8AC3E}">
        <p14:creationId xmlns:p14="http://schemas.microsoft.com/office/powerpoint/2010/main" val="24486480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assessing average confidence interval length for the bootstrap replicates of the mean, the ones obtained from the Cauchy distribution are much larger than those from the other distributions. Disregarding the confidence interval lengths for the Cauchy distribution because they would dominate the graphs, we will</a:t>
            </a:r>
            <a:r>
              <a:rPr lang="en-US" baseline="0" dirty="0" smtClean="0"/>
              <a:t> </a:t>
            </a:r>
            <a:r>
              <a:rPr lang="en-US" dirty="0" smtClean="0"/>
              <a:t>compare the lengths produced by the bootstrap methods of interests.</a:t>
            </a:r>
          </a:p>
          <a:p>
            <a:endParaRPr lang="en-US" dirty="0" smtClean="0"/>
          </a:p>
          <a:p>
            <a:r>
              <a:rPr lang="en-US" dirty="0" smtClean="0"/>
              <a:t>Average</a:t>
            </a:r>
            <a:r>
              <a:rPr lang="en-US" baseline="0" dirty="0" smtClean="0"/>
              <a:t> confidence interval lengths from the Normal approximation bootstrap, Basic bootstrap, Percentile bootstrap, and BCA bootstrap methods were similar across distributions and gave the smallest confidence interval lengths. The average length for confidence intervals constructed for the mean using the t-test was slightly larger. On the other hand, </a:t>
            </a:r>
            <a:r>
              <a:rPr lang="en-US" baseline="0" dirty="0" err="1" smtClean="0"/>
              <a:t>Studentized</a:t>
            </a:r>
            <a:r>
              <a:rPr lang="en-US" baseline="0" dirty="0" smtClean="0"/>
              <a:t> bootstrap method using IQR</a:t>
            </a:r>
            <a:r>
              <a:rPr lang="en-US" baseline="30000" dirty="0" smtClean="0"/>
              <a:t>2</a:t>
            </a:r>
            <a:r>
              <a:rPr lang="en-US" baseline="0" dirty="0" smtClean="0"/>
              <a:t>resulted in the greatest average confidence interval length. </a:t>
            </a:r>
            <a:endParaRPr lang="en-US" dirty="0" smtClean="0"/>
          </a:p>
          <a:p>
            <a:endParaRPr lang="en-US" dirty="0"/>
          </a:p>
        </p:txBody>
      </p:sp>
      <p:sp>
        <p:nvSpPr>
          <p:cNvPr id="4" name="Slide Number Placeholder 3"/>
          <p:cNvSpPr>
            <a:spLocks noGrp="1"/>
          </p:cNvSpPr>
          <p:nvPr>
            <p:ph type="sldNum" sz="quarter" idx="10"/>
          </p:nvPr>
        </p:nvSpPr>
        <p:spPr/>
        <p:txBody>
          <a:bodyPr/>
          <a:lstStyle/>
          <a:p>
            <a:fld id="{C7E7BB2B-F0FC-4702-A8B6-9E81DBD31D8A}" type="slidenum">
              <a:rPr lang="en-US" smtClean="0"/>
              <a:t>11</a:t>
            </a:fld>
            <a:endParaRPr lang="en-US"/>
          </a:p>
        </p:txBody>
      </p:sp>
    </p:spTree>
    <p:extLst>
      <p:ext uri="{BB962C8B-B14F-4D97-AF65-F5344CB8AC3E}">
        <p14:creationId xmlns:p14="http://schemas.microsoft.com/office/powerpoint/2010/main" val="683449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E72D4AA-167D-46BA-AA5E-F5163F705EAF}" type="datetimeFigureOut">
              <a:rPr lang="en-US" smtClean="0"/>
              <a:t>7/22/2016</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FF26CD54-3425-4453-B737-24F4E6FC4E31}" type="slidenum">
              <a:rPr lang="en-US" smtClean="0"/>
              <a:t>‹#›</a:t>
            </a:fld>
            <a:endParaRPr lang="en-US"/>
          </a:p>
        </p:txBody>
      </p:sp>
    </p:spTree>
    <p:extLst>
      <p:ext uri="{BB962C8B-B14F-4D97-AF65-F5344CB8AC3E}">
        <p14:creationId xmlns:p14="http://schemas.microsoft.com/office/powerpoint/2010/main" val="47371067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72D4AA-167D-46BA-AA5E-F5163F705EAF}" type="datetimeFigureOut">
              <a:rPr lang="en-US" smtClean="0"/>
              <a:t>7/22/2016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26CD54-3425-4453-B737-24F4E6FC4E31}" type="slidenum">
              <a:rPr lang="en-US" smtClean="0"/>
              <a:t>‹#›</a:t>
            </a:fld>
            <a:endParaRPr lang="en-US"/>
          </a:p>
        </p:txBody>
      </p:sp>
    </p:spTree>
    <p:extLst>
      <p:ext uri="{BB962C8B-B14F-4D97-AF65-F5344CB8AC3E}">
        <p14:creationId xmlns:p14="http://schemas.microsoft.com/office/powerpoint/2010/main" val="1867104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72D4AA-167D-46BA-AA5E-F5163F705EAF}" type="datetimeFigureOut">
              <a:rPr lang="en-US" smtClean="0"/>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26CD54-3425-4453-B737-24F4E6FC4E31}" type="slidenum">
              <a:rPr lang="en-US" smtClean="0"/>
              <a:t>‹#›</a:t>
            </a:fld>
            <a:endParaRPr lang="en-US"/>
          </a:p>
        </p:txBody>
      </p:sp>
    </p:spTree>
    <p:extLst>
      <p:ext uri="{BB962C8B-B14F-4D97-AF65-F5344CB8AC3E}">
        <p14:creationId xmlns:p14="http://schemas.microsoft.com/office/powerpoint/2010/main" val="10602023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72D4AA-167D-46BA-AA5E-F5163F705EAF}" type="datetimeFigureOut">
              <a:rPr lang="en-US" smtClean="0"/>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26CD54-3425-4453-B737-24F4E6FC4E31}" type="slidenum">
              <a:rPr lang="en-US" smtClean="0"/>
              <a:t>‹#›</a:t>
            </a:fld>
            <a:endParaRPr lang="en-US"/>
          </a:p>
        </p:txBody>
      </p:sp>
    </p:spTree>
    <p:extLst>
      <p:ext uri="{BB962C8B-B14F-4D97-AF65-F5344CB8AC3E}">
        <p14:creationId xmlns:p14="http://schemas.microsoft.com/office/powerpoint/2010/main" val="6763525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72D4AA-167D-46BA-AA5E-F5163F705EAF}" type="datetimeFigureOut">
              <a:rPr lang="en-US" smtClean="0"/>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26CD54-3425-4453-B737-24F4E6FC4E31}" type="slidenum">
              <a:rPr lang="en-US" smtClean="0"/>
              <a:t>‹#›</a:t>
            </a:fld>
            <a:endParaRPr lang="en-US"/>
          </a:p>
        </p:txBody>
      </p:sp>
    </p:spTree>
    <p:extLst>
      <p:ext uri="{BB962C8B-B14F-4D97-AF65-F5344CB8AC3E}">
        <p14:creationId xmlns:p14="http://schemas.microsoft.com/office/powerpoint/2010/main" val="37539666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72D4AA-167D-46BA-AA5E-F5163F705EAF}" type="datetimeFigureOut">
              <a:rPr lang="en-US" smtClean="0"/>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26CD54-3425-4453-B737-24F4E6FC4E31}" type="slidenum">
              <a:rPr lang="en-US" smtClean="0"/>
              <a:t>‹#›</a:t>
            </a:fld>
            <a:endParaRPr lang="en-US"/>
          </a:p>
        </p:txBody>
      </p:sp>
    </p:spTree>
    <p:extLst>
      <p:ext uri="{BB962C8B-B14F-4D97-AF65-F5344CB8AC3E}">
        <p14:creationId xmlns:p14="http://schemas.microsoft.com/office/powerpoint/2010/main" val="28694924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72D4AA-167D-46BA-AA5E-F5163F705EAF}" type="datetimeFigureOut">
              <a:rPr lang="en-US" smtClean="0"/>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26CD54-3425-4453-B737-24F4E6FC4E31}" type="slidenum">
              <a:rPr lang="en-US" smtClean="0"/>
              <a:t>‹#›</a:t>
            </a:fld>
            <a:endParaRPr lang="en-US"/>
          </a:p>
        </p:txBody>
      </p:sp>
    </p:spTree>
    <p:extLst>
      <p:ext uri="{BB962C8B-B14F-4D97-AF65-F5344CB8AC3E}">
        <p14:creationId xmlns:p14="http://schemas.microsoft.com/office/powerpoint/2010/main" val="14621876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72D4AA-167D-46BA-AA5E-F5163F705EAF}" type="datetimeFigureOut">
              <a:rPr lang="en-US" smtClean="0"/>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26CD54-3425-4453-B737-24F4E6FC4E31}" type="slidenum">
              <a:rPr lang="en-US" smtClean="0"/>
              <a:t>‹#›</a:t>
            </a:fld>
            <a:endParaRPr lang="en-US"/>
          </a:p>
        </p:txBody>
      </p:sp>
    </p:spTree>
    <p:extLst>
      <p:ext uri="{BB962C8B-B14F-4D97-AF65-F5344CB8AC3E}">
        <p14:creationId xmlns:p14="http://schemas.microsoft.com/office/powerpoint/2010/main" val="35422136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72D4AA-167D-46BA-AA5E-F5163F705EAF}" type="datetimeFigureOut">
              <a:rPr lang="en-US" smtClean="0"/>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26CD54-3425-4453-B737-24F4E6FC4E31}" type="slidenum">
              <a:rPr lang="en-US" smtClean="0"/>
              <a:t>‹#›</a:t>
            </a:fld>
            <a:endParaRPr lang="en-US"/>
          </a:p>
        </p:txBody>
      </p:sp>
    </p:spTree>
    <p:extLst>
      <p:ext uri="{BB962C8B-B14F-4D97-AF65-F5344CB8AC3E}">
        <p14:creationId xmlns:p14="http://schemas.microsoft.com/office/powerpoint/2010/main" val="1843667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72D4AA-167D-46BA-AA5E-F5163F705EAF}" type="datetimeFigureOut">
              <a:rPr lang="en-US" smtClean="0"/>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FF26CD54-3425-4453-B737-24F4E6FC4E31}" type="slidenum">
              <a:rPr lang="en-US" smtClean="0"/>
              <a:t>‹#›</a:t>
            </a:fld>
            <a:endParaRPr lang="en-US"/>
          </a:p>
        </p:txBody>
      </p:sp>
    </p:spTree>
    <p:extLst>
      <p:ext uri="{BB962C8B-B14F-4D97-AF65-F5344CB8AC3E}">
        <p14:creationId xmlns:p14="http://schemas.microsoft.com/office/powerpoint/2010/main" val="460559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72D4AA-167D-46BA-AA5E-F5163F705EAF}" type="datetimeFigureOut">
              <a:rPr lang="en-US" smtClean="0"/>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26CD54-3425-4453-B737-24F4E6FC4E31}" type="slidenum">
              <a:rPr lang="en-US" smtClean="0"/>
              <a:t>‹#›</a:t>
            </a:fld>
            <a:endParaRPr lang="en-US"/>
          </a:p>
        </p:txBody>
      </p:sp>
    </p:spTree>
    <p:extLst>
      <p:ext uri="{BB962C8B-B14F-4D97-AF65-F5344CB8AC3E}">
        <p14:creationId xmlns:p14="http://schemas.microsoft.com/office/powerpoint/2010/main" val="2465359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E72D4AA-167D-46BA-AA5E-F5163F705EAF}" type="datetimeFigureOut">
              <a:rPr lang="en-US" smtClean="0"/>
              <a:t>7/22/2016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26CD54-3425-4453-B737-24F4E6FC4E31}" type="slidenum">
              <a:rPr lang="en-US" smtClean="0"/>
              <a:t>‹#›</a:t>
            </a:fld>
            <a:endParaRPr lang="en-US"/>
          </a:p>
        </p:txBody>
      </p:sp>
    </p:spTree>
    <p:extLst>
      <p:ext uri="{BB962C8B-B14F-4D97-AF65-F5344CB8AC3E}">
        <p14:creationId xmlns:p14="http://schemas.microsoft.com/office/powerpoint/2010/main" val="375253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E72D4AA-167D-46BA-AA5E-F5163F705EAF}" type="datetimeFigureOut">
              <a:rPr lang="en-US" smtClean="0"/>
              <a:t>7/22/2016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26CD54-3425-4453-B737-24F4E6FC4E31}" type="slidenum">
              <a:rPr lang="en-US" smtClean="0"/>
              <a:t>‹#›</a:t>
            </a:fld>
            <a:endParaRPr lang="en-US"/>
          </a:p>
        </p:txBody>
      </p:sp>
    </p:spTree>
    <p:extLst>
      <p:ext uri="{BB962C8B-B14F-4D97-AF65-F5344CB8AC3E}">
        <p14:creationId xmlns:p14="http://schemas.microsoft.com/office/powerpoint/2010/main" val="3885711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E72D4AA-167D-46BA-AA5E-F5163F705EAF}" type="datetimeFigureOut">
              <a:rPr lang="en-US" smtClean="0"/>
              <a:t>7/22/2016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26CD54-3425-4453-B737-24F4E6FC4E31}" type="slidenum">
              <a:rPr lang="en-US" smtClean="0"/>
              <a:t>‹#›</a:t>
            </a:fld>
            <a:endParaRPr lang="en-US"/>
          </a:p>
        </p:txBody>
      </p:sp>
    </p:spTree>
    <p:extLst>
      <p:ext uri="{BB962C8B-B14F-4D97-AF65-F5344CB8AC3E}">
        <p14:creationId xmlns:p14="http://schemas.microsoft.com/office/powerpoint/2010/main" val="3418070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72D4AA-167D-46BA-AA5E-F5163F705EAF}" type="datetimeFigureOut">
              <a:rPr lang="en-US" smtClean="0"/>
              <a:t>7/22/2016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26CD54-3425-4453-B737-24F4E6FC4E31}" type="slidenum">
              <a:rPr lang="en-US" smtClean="0"/>
              <a:t>‹#›</a:t>
            </a:fld>
            <a:endParaRPr lang="en-US"/>
          </a:p>
        </p:txBody>
      </p:sp>
    </p:spTree>
    <p:extLst>
      <p:ext uri="{BB962C8B-B14F-4D97-AF65-F5344CB8AC3E}">
        <p14:creationId xmlns:p14="http://schemas.microsoft.com/office/powerpoint/2010/main" val="2680820304"/>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72D4AA-167D-46BA-AA5E-F5163F705EAF}" type="datetimeFigureOut">
              <a:rPr lang="en-US" smtClean="0"/>
              <a:t>7/22/2016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26CD54-3425-4453-B737-24F4E6FC4E31}" type="slidenum">
              <a:rPr lang="en-US" smtClean="0"/>
              <a:t>‹#›</a:t>
            </a:fld>
            <a:endParaRPr lang="en-US"/>
          </a:p>
        </p:txBody>
      </p:sp>
    </p:spTree>
    <p:extLst>
      <p:ext uri="{BB962C8B-B14F-4D97-AF65-F5344CB8AC3E}">
        <p14:creationId xmlns:p14="http://schemas.microsoft.com/office/powerpoint/2010/main" val="305931146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72D4AA-167D-46BA-AA5E-F5163F705EAF}" type="datetimeFigureOut">
              <a:rPr lang="en-US" smtClean="0"/>
              <a:t>7/22/2016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F26CD54-3425-4453-B737-24F4E6FC4E31}" type="slidenum">
              <a:rPr lang="en-US" smtClean="0"/>
              <a:t>‹#›</a:t>
            </a:fld>
            <a:endParaRPr lang="en-US"/>
          </a:p>
        </p:txBody>
      </p:sp>
    </p:spTree>
    <p:extLst>
      <p:ext uri="{BB962C8B-B14F-4D97-AF65-F5344CB8AC3E}">
        <p14:creationId xmlns:p14="http://schemas.microsoft.com/office/powerpoint/2010/main" val="1535715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E72D4AA-167D-46BA-AA5E-F5163F705EAF}" type="datetimeFigureOut">
              <a:rPr lang="en-US" smtClean="0"/>
              <a:t>7/22/2016</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F26CD54-3425-4453-B737-24F4E6FC4E31}" type="slidenum">
              <a:rPr lang="en-US" smtClean="0"/>
              <a:t>‹#›</a:t>
            </a:fld>
            <a:endParaRPr lang="en-US"/>
          </a:p>
        </p:txBody>
      </p:sp>
    </p:spTree>
    <p:extLst>
      <p:ext uri="{BB962C8B-B14F-4D97-AF65-F5344CB8AC3E}">
        <p14:creationId xmlns:p14="http://schemas.microsoft.com/office/powerpoint/2010/main" val="226344318"/>
      </p:ext>
    </p:extLst>
  </p:cSld>
  <p:clrMap bg1="lt1" tx1="dk1" bg2="lt2" tx2="dk2" accent1="accent1" accent2="accent2" accent3="accent3" accent4="accent4" accent5="accent5" accent6="accent6" hlink="hlink" folHlink="folHlink"/>
  <p:sldLayoutIdLst>
    <p:sldLayoutId id="2147484425" r:id="rId1"/>
    <p:sldLayoutId id="2147484426" r:id="rId2"/>
    <p:sldLayoutId id="2147484427" r:id="rId3"/>
    <p:sldLayoutId id="2147484428" r:id="rId4"/>
    <p:sldLayoutId id="2147484429" r:id="rId5"/>
    <p:sldLayoutId id="2147484430" r:id="rId6"/>
    <p:sldLayoutId id="2147484431" r:id="rId7"/>
    <p:sldLayoutId id="2147484432" r:id="rId8"/>
    <p:sldLayoutId id="2147484433" r:id="rId9"/>
    <p:sldLayoutId id="2147484434" r:id="rId10"/>
    <p:sldLayoutId id="2147484435" r:id="rId11"/>
    <p:sldLayoutId id="2147484436" r:id="rId12"/>
    <p:sldLayoutId id="2147484437" r:id="rId13"/>
    <p:sldLayoutId id="2147484438" r:id="rId14"/>
    <p:sldLayoutId id="2147484439" r:id="rId15"/>
    <p:sldLayoutId id="2147484440" r:id="rId16"/>
    <p:sldLayoutId id="2147484441"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gi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0161" y="721671"/>
            <a:ext cx="10122861" cy="2387600"/>
          </a:xfrm>
        </p:spPr>
        <p:txBody>
          <a:bodyPr>
            <a:normAutofit/>
          </a:bodyPr>
          <a:lstStyle/>
          <a:p>
            <a:r>
              <a:rPr lang="en-US" altLang="en-US" sz="4800" dirty="0" smtClean="0"/>
              <a:t>Assessing and Comparing the Accuracy of Various Bootstrap Methods</a:t>
            </a:r>
            <a:endParaRPr lang="en-US" sz="4800" dirty="0"/>
          </a:p>
        </p:txBody>
      </p:sp>
      <p:sp>
        <p:nvSpPr>
          <p:cNvPr id="3" name="Subtitle 2"/>
          <p:cNvSpPr>
            <a:spLocks noGrp="1"/>
          </p:cNvSpPr>
          <p:nvPr>
            <p:ph type="subTitle" idx="1"/>
          </p:nvPr>
        </p:nvSpPr>
        <p:spPr/>
        <p:txBody>
          <a:bodyPr>
            <a:normAutofit/>
          </a:bodyPr>
          <a:lstStyle/>
          <a:p>
            <a:r>
              <a:rPr lang="en-US" dirty="0" smtClean="0"/>
              <a:t>Angela Zhu</a:t>
            </a:r>
          </a:p>
          <a:p>
            <a:r>
              <a:rPr lang="en-US" dirty="0" smtClean="0"/>
              <a:t>Mentor: Dr. John </a:t>
            </a:r>
            <a:r>
              <a:rPr lang="en-US" dirty="0" err="1" smtClean="0"/>
              <a:t>Kolassa</a:t>
            </a:r>
            <a:endParaRPr lang="en-US" dirty="0" smtClean="0"/>
          </a:p>
        </p:txBody>
      </p:sp>
    </p:spTree>
    <p:extLst>
      <p:ext uri="{BB962C8B-B14F-4D97-AF65-F5344CB8AC3E}">
        <p14:creationId xmlns:p14="http://schemas.microsoft.com/office/powerpoint/2010/main" val="360334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3302" y="84213"/>
            <a:ext cx="10018713" cy="1752599"/>
          </a:xfrm>
        </p:spPr>
        <p:txBody>
          <a:bodyPr/>
          <a:lstStyle/>
          <a:p>
            <a:r>
              <a:rPr lang="en-US" dirty="0" smtClean="0"/>
              <a:t>Coverage for Mean (n=50)</a:t>
            </a:r>
            <a:endParaRPr lang="en-US"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3558531797"/>
              </p:ext>
            </p:extLst>
          </p:nvPr>
        </p:nvGraphicFramePr>
        <p:xfrm>
          <a:off x="1080648" y="1447026"/>
          <a:ext cx="5748534" cy="478387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Table 5"/>
          <p:cNvGraphicFramePr>
            <a:graphicFrameLocks noGrp="1"/>
          </p:cNvGraphicFramePr>
          <p:nvPr>
            <p:extLst>
              <p:ext uri="{D42A27DB-BD31-4B8C-83A1-F6EECF244321}">
                <p14:modId xmlns:p14="http://schemas.microsoft.com/office/powerpoint/2010/main" val="570874258"/>
              </p:ext>
            </p:extLst>
          </p:nvPr>
        </p:nvGraphicFramePr>
        <p:xfrm>
          <a:off x="6705600" y="1562099"/>
          <a:ext cx="5486400" cy="1560195"/>
        </p:xfrm>
        <a:graphic>
          <a:graphicData uri="http://schemas.openxmlformats.org/drawingml/2006/table">
            <a:tbl>
              <a:tblPr>
                <a:tableStyleId>{5C22544A-7EE6-4342-B048-85BDC9FD1C3A}</a:tableStyleId>
              </a:tblPr>
              <a:tblGrid>
                <a:gridCol w="609600"/>
                <a:gridCol w="609600"/>
                <a:gridCol w="609600"/>
                <a:gridCol w="609600"/>
                <a:gridCol w="609600"/>
                <a:gridCol w="609600"/>
                <a:gridCol w="609600"/>
                <a:gridCol w="609600"/>
                <a:gridCol w="609600"/>
              </a:tblGrid>
              <a:tr h="161925">
                <a:tc>
                  <a:txBody>
                    <a:bodyPr/>
                    <a:lstStyle/>
                    <a:p>
                      <a:pPr algn="ctr" fontAlgn="b"/>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n</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Normal</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Basic</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err="1">
                          <a:effectLst/>
                        </a:rPr>
                        <a:t>Studentized</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err="1">
                          <a:effectLst/>
                        </a:rPr>
                        <a:t>Studentized</a:t>
                      </a:r>
                      <a:r>
                        <a:rPr lang="en-US" sz="900" u="none" strike="noStrike" dirty="0">
                          <a:effectLst/>
                        </a:rPr>
                        <a:t> with IQR2</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Percentile</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BCA</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t</a:t>
                      </a:r>
                      <a:endParaRPr lang="en-US" sz="900" b="0" i="0" u="none" strike="noStrike" dirty="0">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Normal</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50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0.9418</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0.9426</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0.9499</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0.9544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0.9431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0.9419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0.9507</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Uniform</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50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0.9423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0.9399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0.9602</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0.9770</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0.9446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0.9489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0.9501</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Cauchy</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50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0.9729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0.9853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0.8930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0.9515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0.9076</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0.7899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0.9793</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Laplace</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50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0.9462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0.9498</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0.9416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0.9233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0.9424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0.9300</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0.9550</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Gamma a=1,s=2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50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0.9271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0.9202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0.9495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0.9423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0.9306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0.9345</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0.9348</a:t>
                      </a:r>
                      <a:endParaRPr lang="en-US" sz="1000" b="0" i="0" u="none" strike="noStrike" dirty="0">
                        <a:effectLst/>
                        <a:latin typeface="Arial" panose="020B0604020202020204" pitchFamily="34" charset="0"/>
                      </a:endParaRPr>
                    </a:p>
                  </a:txBody>
                  <a:tcPr marL="9525" marR="9525" marT="9525" marB="0" anchor="b"/>
                </a:tc>
              </a:tr>
              <a:tr h="161925">
                <a:tc>
                  <a:txBody>
                    <a:bodyPr/>
                    <a:lstStyle/>
                    <a:p>
                      <a:pPr algn="ctr" fontAlgn="b"/>
                      <a:r>
                        <a:rPr lang="en-US" sz="1000" u="none" strike="noStrike" dirty="0">
                          <a:effectLst/>
                        </a:rPr>
                        <a:t>Gamma a=4,s=1</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50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0.9426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0.9416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0.9547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0.9529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0.9423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0.9451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0.9488</a:t>
                      </a:r>
                      <a:endParaRPr lang="en-US" sz="1000" b="0" i="0" u="none" strike="noStrike" dirty="0">
                        <a:effectLst/>
                        <a:latin typeface="Arial" panose="020B0604020202020204" pitchFamily="34" charset="0"/>
                      </a:endParaRPr>
                    </a:p>
                  </a:txBody>
                  <a:tcPr marL="9525" marR="9525" marT="9525" marB="0" anchor="b"/>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539100637"/>
              </p:ext>
            </p:extLst>
          </p:nvPr>
        </p:nvGraphicFramePr>
        <p:xfrm>
          <a:off x="6705600" y="3723880"/>
          <a:ext cx="5486400" cy="1560195"/>
        </p:xfrm>
        <a:graphic>
          <a:graphicData uri="http://schemas.openxmlformats.org/drawingml/2006/table">
            <a:tbl>
              <a:tblPr>
                <a:tableStyleId>{5C22544A-7EE6-4342-B048-85BDC9FD1C3A}</a:tableStyleId>
              </a:tblPr>
              <a:tblGrid>
                <a:gridCol w="609600"/>
                <a:gridCol w="609600"/>
                <a:gridCol w="609600"/>
                <a:gridCol w="609600"/>
                <a:gridCol w="609600"/>
                <a:gridCol w="609600"/>
                <a:gridCol w="609600"/>
                <a:gridCol w="609600"/>
                <a:gridCol w="609600"/>
              </a:tblGrid>
              <a:tr h="161925">
                <a:tc>
                  <a:txBody>
                    <a:bodyPr/>
                    <a:lstStyle/>
                    <a:p>
                      <a:pPr algn="ctr" fontAlgn="b"/>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n</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Normal</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Basic</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err="1">
                          <a:effectLst/>
                        </a:rPr>
                        <a:t>Studentized</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err="1">
                          <a:effectLst/>
                        </a:rPr>
                        <a:t>Studentized</a:t>
                      </a:r>
                      <a:r>
                        <a:rPr lang="en-US" sz="900" u="none" strike="noStrike" dirty="0">
                          <a:effectLst/>
                        </a:rPr>
                        <a:t> with IQR2</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Percentile</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BCA</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t</a:t>
                      </a:r>
                      <a:endParaRPr lang="en-US" sz="900" b="0" i="0" u="none" strike="noStrike" dirty="0">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Normal</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50</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-0.0082</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-0.0074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-0.0001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0.0044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-0.0069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-0.0081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0.0007</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Uniform</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50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-0.0077</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-0.0101</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0.0102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0.0270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-0.0054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-0.0011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0.0001</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Cauchy</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50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0.0229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0.0353</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-0.0570</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0.0015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-0.0424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-0.1601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0.0293</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Laplace</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50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-0.0038</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-0.0002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-0.0084</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-0.0267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-0.0076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-0.0200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0.0050</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Gamma a=1,s=2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50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-0.0229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-0.0298</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-0.0005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-0.0077</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-0.0194</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-0.0155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-0.0152</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Gamma a=4,s=1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50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-0.0074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-0.0084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0.0047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0.0029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-0.0077</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-0.0049</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-0.0012</a:t>
                      </a:r>
                      <a:endParaRPr lang="en-US" sz="1000" b="0" i="0" u="none" strike="noStrike" dirty="0">
                        <a:effectLst/>
                        <a:latin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31029873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261" y="235916"/>
            <a:ext cx="10515600" cy="1325563"/>
          </a:xfrm>
        </p:spPr>
        <p:txBody>
          <a:bodyPr>
            <a:normAutofit/>
          </a:bodyPr>
          <a:lstStyle/>
          <a:p>
            <a:r>
              <a:rPr lang="en-US" dirty="0" smtClean="0"/>
              <a:t>Average CI Length for Mean (n=10)</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611368"/>
              </p:ext>
            </p:extLst>
          </p:nvPr>
        </p:nvGraphicFramePr>
        <p:xfrm>
          <a:off x="1318405" y="1288207"/>
          <a:ext cx="9932424" cy="379674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327476107"/>
              </p:ext>
            </p:extLst>
          </p:nvPr>
        </p:nvGraphicFramePr>
        <p:xfrm>
          <a:off x="1318405" y="5094478"/>
          <a:ext cx="10136460" cy="1478393"/>
        </p:xfrm>
        <a:graphic>
          <a:graphicData uri="http://schemas.openxmlformats.org/drawingml/2006/table">
            <a:tbl>
              <a:tblPr>
                <a:tableStyleId>{5C22544A-7EE6-4342-B048-85BDC9FD1C3A}</a:tableStyleId>
              </a:tblPr>
              <a:tblGrid>
                <a:gridCol w="1367281"/>
                <a:gridCol w="219113"/>
                <a:gridCol w="1221438"/>
                <a:gridCol w="1221438"/>
                <a:gridCol w="1221438"/>
                <a:gridCol w="1221438"/>
                <a:gridCol w="1221438"/>
                <a:gridCol w="1221438"/>
                <a:gridCol w="1221438"/>
              </a:tblGrid>
              <a:tr h="448763">
                <a:tc>
                  <a:txBody>
                    <a:bodyPr/>
                    <a:lstStyle/>
                    <a:p>
                      <a:pPr algn="ctr" fontAlgn="b"/>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n</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Normal CI Length</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Basic CI Length</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err="1">
                          <a:effectLst/>
                        </a:rPr>
                        <a:t>Studentized</a:t>
                      </a:r>
                      <a:r>
                        <a:rPr lang="en-US" sz="1000" u="none" strike="noStrike" dirty="0">
                          <a:effectLst/>
                        </a:rPr>
                        <a:t> CI Length</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err="1">
                          <a:effectLst/>
                        </a:rPr>
                        <a:t>Studentized</a:t>
                      </a:r>
                      <a:r>
                        <a:rPr lang="en-US" sz="1000" u="none" strike="noStrike" dirty="0">
                          <a:effectLst/>
                        </a:rPr>
                        <a:t> with IQR2 CI Length</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Percentile CI Length</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BCA CI Length</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t CI Length</a:t>
                      </a:r>
                      <a:endParaRPr lang="en-US" sz="1000" b="0" i="0" u="none" strike="noStrike" dirty="0">
                        <a:effectLst/>
                        <a:latin typeface="Arial" panose="020B0604020202020204" pitchFamily="34" charset="0"/>
                      </a:endParaRPr>
                    </a:p>
                  </a:txBody>
                  <a:tcPr marL="9525" marR="9525" marT="9525" marB="0" anchor="b"/>
                </a:tc>
              </a:tr>
              <a:tr h="171605">
                <a:tc>
                  <a:txBody>
                    <a:bodyPr/>
                    <a:lstStyle/>
                    <a:p>
                      <a:pPr algn="ctr" fontAlgn="b"/>
                      <a:r>
                        <a:rPr lang="en-US" sz="1000" u="none" strike="noStrike">
                          <a:effectLst/>
                        </a:rPr>
                        <a:t>Normal</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1.145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1.144</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1.505</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2.205</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1.144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1.164</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1.393</a:t>
                      </a:r>
                      <a:endParaRPr lang="en-US" sz="1000" b="0" i="0" u="none" strike="noStrike">
                        <a:effectLst/>
                        <a:latin typeface="Arial" panose="020B0604020202020204" pitchFamily="34" charset="0"/>
                      </a:endParaRPr>
                    </a:p>
                  </a:txBody>
                  <a:tcPr marL="9525" marR="9525" marT="9525" marB="0" anchor="b"/>
                </a:tc>
              </a:tr>
              <a:tr h="171605">
                <a:tc>
                  <a:txBody>
                    <a:bodyPr/>
                    <a:lstStyle/>
                    <a:p>
                      <a:pPr algn="ctr" fontAlgn="b"/>
                      <a:r>
                        <a:rPr lang="en-US" sz="1000" u="none" strike="noStrike">
                          <a:effectLst/>
                        </a:rPr>
                        <a:t>Uniform</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0.334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0.334</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0.444</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0.789</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0.334</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0.337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0.407</a:t>
                      </a:r>
                      <a:endParaRPr lang="en-US" sz="1000" b="0" i="0" u="none" strike="noStrike">
                        <a:effectLst/>
                        <a:latin typeface="Arial" panose="020B0604020202020204" pitchFamily="34" charset="0"/>
                      </a:endParaRPr>
                    </a:p>
                  </a:txBody>
                  <a:tcPr marL="9525" marR="9525" marT="9525" marB="0" anchor="b"/>
                </a:tc>
              </a:tr>
              <a:tr h="171605">
                <a:tc>
                  <a:txBody>
                    <a:bodyPr/>
                    <a:lstStyle/>
                    <a:p>
                      <a:pPr algn="ctr" fontAlgn="b"/>
                      <a:r>
                        <a:rPr lang="en-US" sz="1000" u="none" strike="noStrike">
                          <a:effectLst/>
                        </a:rPr>
                        <a:t>Cauchy</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33.342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28.431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180321.919</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50.848</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28.431</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41.633</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41.239</a:t>
                      </a:r>
                      <a:endParaRPr lang="en-US" sz="1000" b="0" i="0" u="none" strike="noStrike" dirty="0">
                        <a:effectLst/>
                        <a:latin typeface="Arial" panose="020B0604020202020204" pitchFamily="34" charset="0"/>
                      </a:endParaRPr>
                    </a:p>
                  </a:txBody>
                  <a:tcPr marL="9525" marR="9525" marT="9525" marB="0" anchor="b"/>
                </a:tc>
              </a:tr>
              <a:tr h="171605">
                <a:tc>
                  <a:txBody>
                    <a:bodyPr/>
                    <a:lstStyle/>
                    <a:p>
                      <a:pPr algn="ctr" fontAlgn="b"/>
                      <a:r>
                        <a:rPr lang="en-US" sz="1000" u="none" strike="noStrike">
                          <a:effectLst/>
                        </a:rPr>
                        <a:t>Laplace</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1.573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1.568</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2.155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2.665</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1.568</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1.635</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1.915</a:t>
                      </a:r>
                      <a:endParaRPr lang="en-US" sz="1000" b="0" i="0" u="none" strike="noStrike" dirty="0">
                        <a:effectLst/>
                        <a:latin typeface="Arial" panose="020B0604020202020204" pitchFamily="34" charset="0"/>
                      </a:endParaRPr>
                    </a:p>
                  </a:txBody>
                  <a:tcPr marL="9525" marR="9525" marT="9525" marB="0" anchor="b"/>
                </a:tc>
              </a:tr>
              <a:tr h="171605">
                <a:tc>
                  <a:txBody>
                    <a:bodyPr/>
                    <a:lstStyle/>
                    <a:p>
                      <a:pPr algn="ctr" fontAlgn="b"/>
                      <a:r>
                        <a:rPr lang="en-US" sz="1000" u="none" strike="noStrike">
                          <a:effectLst/>
                        </a:rPr>
                        <a:t>Gamma a=1,s=2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2.190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2.164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3.819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5.361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2.164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2.358</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2.666</a:t>
                      </a:r>
                      <a:endParaRPr lang="en-US" sz="1000" b="0" i="0" u="none" strike="noStrike" dirty="0">
                        <a:effectLst/>
                        <a:latin typeface="Arial" panose="020B0604020202020204" pitchFamily="34" charset="0"/>
                      </a:endParaRPr>
                    </a:p>
                  </a:txBody>
                  <a:tcPr marL="9525" marR="9525" marT="9525" marB="0" anchor="b"/>
                </a:tc>
              </a:tr>
              <a:tr h="171605">
                <a:tc>
                  <a:txBody>
                    <a:bodyPr/>
                    <a:lstStyle/>
                    <a:p>
                      <a:pPr algn="ctr" fontAlgn="b"/>
                      <a:r>
                        <a:rPr lang="en-US" sz="1000" u="none" strike="noStrike">
                          <a:effectLst/>
                        </a:rPr>
                        <a:t>Gamma a=4,s=1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2.247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2.239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3.143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4.518</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2.239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2.321</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2.734</a:t>
                      </a:r>
                      <a:endParaRPr lang="en-US" sz="1000" b="0" i="0" u="none" strike="noStrike" dirty="0">
                        <a:effectLst/>
                        <a:latin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14907611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2940" y="141269"/>
            <a:ext cx="10018713" cy="1752599"/>
          </a:xfrm>
        </p:spPr>
        <p:txBody>
          <a:bodyPr>
            <a:normAutofit/>
          </a:bodyPr>
          <a:lstStyle/>
          <a:p>
            <a:r>
              <a:rPr lang="en-US" dirty="0" smtClean="0"/>
              <a:t>Average CI Length for Mean (n=20)</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73793169"/>
              </p:ext>
            </p:extLst>
          </p:nvPr>
        </p:nvGraphicFramePr>
        <p:xfrm>
          <a:off x="1510003" y="1267108"/>
          <a:ext cx="9617765" cy="352087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867840202"/>
              </p:ext>
            </p:extLst>
          </p:nvPr>
        </p:nvGraphicFramePr>
        <p:xfrm>
          <a:off x="1061088" y="4962645"/>
          <a:ext cx="10515594" cy="1404072"/>
        </p:xfrm>
        <a:graphic>
          <a:graphicData uri="http://schemas.openxmlformats.org/drawingml/2006/table">
            <a:tbl>
              <a:tblPr>
                <a:tableStyleId>{5C22544A-7EE6-4342-B048-85BDC9FD1C3A}</a:tableStyleId>
              </a:tblPr>
              <a:tblGrid>
                <a:gridCol w="1420204"/>
                <a:gridCol w="214385"/>
                <a:gridCol w="1268715"/>
                <a:gridCol w="1268715"/>
                <a:gridCol w="1268715"/>
                <a:gridCol w="1268715"/>
                <a:gridCol w="1268715"/>
                <a:gridCol w="1268715"/>
                <a:gridCol w="1268715"/>
              </a:tblGrid>
              <a:tr h="343218">
                <a:tc>
                  <a:txBody>
                    <a:bodyPr/>
                    <a:lstStyle/>
                    <a:p>
                      <a:pPr algn="ctr" fontAlgn="b"/>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n</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Normal CI Length</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Basic CI Length</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Studentized CI Length</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Studentized with IQR2 CI Length</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Percentile CI Length</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BCA CI Length</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t CI Length</a:t>
                      </a:r>
                      <a:endParaRPr lang="en-US" sz="1000" b="0" i="0" u="none" strike="noStrike">
                        <a:effectLst/>
                        <a:latin typeface="Arial" panose="020B0604020202020204" pitchFamily="34" charset="0"/>
                      </a:endParaRPr>
                    </a:p>
                  </a:txBody>
                  <a:tcPr marL="9525" marR="9525" marT="9525" marB="0" anchor="b"/>
                </a:tc>
              </a:tr>
              <a:tr h="176809">
                <a:tc>
                  <a:txBody>
                    <a:bodyPr/>
                    <a:lstStyle/>
                    <a:p>
                      <a:pPr algn="ctr" fontAlgn="b"/>
                      <a:r>
                        <a:rPr lang="en-US" sz="1000" u="none" strike="noStrike">
                          <a:effectLst/>
                        </a:rPr>
                        <a:t>Normal</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0.842</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0.844</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0.941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1.056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0.844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0.849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0.923</a:t>
                      </a:r>
                      <a:endParaRPr lang="en-US" sz="1000" b="0" i="0" u="none" strike="noStrike" dirty="0">
                        <a:effectLst/>
                        <a:latin typeface="Arial" panose="020B0604020202020204" pitchFamily="34" charset="0"/>
                      </a:endParaRPr>
                    </a:p>
                  </a:txBody>
                  <a:tcPr marL="9525" marR="9525" marT="9525" marB="0" anchor="b"/>
                </a:tc>
              </a:tr>
              <a:tr h="176809">
                <a:tc>
                  <a:txBody>
                    <a:bodyPr/>
                    <a:lstStyle/>
                    <a:p>
                      <a:pPr algn="ctr" fontAlgn="b"/>
                      <a:r>
                        <a:rPr lang="en-US" sz="1000" u="none" strike="noStrike">
                          <a:effectLst/>
                        </a:rPr>
                        <a:t>Uniform</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0.245</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0.245</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0.274</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0.342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0.245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0.246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0.268</a:t>
                      </a:r>
                      <a:endParaRPr lang="en-US" sz="1000" b="0" i="0" u="none" strike="noStrike">
                        <a:effectLst/>
                        <a:latin typeface="Arial" panose="020B0604020202020204" pitchFamily="34" charset="0"/>
                      </a:endParaRPr>
                    </a:p>
                  </a:txBody>
                  <a:tcPr marL="9525" marR="9525" marT="9525" marB="0" anchor="b"/>
                </a:tc>
              </a:tr>
              <a:tr h="176809">
                <a:tc>
                  <a:txBody>
                    <a:bodyPr/>
                    <a:lstStyle/>
                    <a:p>
                      <a:pPr algn="ctr" fontAlgn="b"/>
                      <a:r>
                        <a:rPr lang="en-US" sz="1000" u="none" strike="noStrike">
                          <a:effectLst/>
                        </a:rPr>
                        <a:t>Cauchy</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21.344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18.154</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6378.682</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23.007</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18.154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28.177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23.393</a:t>
                      </a:r>
                      <a:endParaRPr lang="en-US" sz="1000" b="0" i="0" u="none" strike="noStrike">
                        <a:effectLst/>
                        <a:latin typeface="Arial" panose="020B0604020202020204" pitchFamily="34" charset="0"/>
                      </a:endParaRPr>
                    </a:p>
                  </a:txBody>
                  <a:tcPr marL="9525" marR="9525" marT="9525" marB="0" anchor="b"/>
                </a:tc>
              </a:tr>
              <a:tr h="176809">
                <a:tc>
                  <a:txBody>
                    <a:bodyPr/>
                    <a:lstStyle/>
                    <a:p>
                      <a:pPr algn="ctr" fontAlgn="b"/>
                      <a:r>
                        <a:rPr lang="en-US" sz="1000" u="none" strike="noStrike">
                          <a:effectLst/>
                        </a:rPr>
                        <a:t>Laplace</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1.171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1.174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1.338</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1.347</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1.174</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1.199</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1.283</a:t>
                      </a:r>
                      <a:endParaRPr lang="en-US" sz="1000" b="0" i="0" u="none" strike="noStrike">
                        <a:effectLst/>
                        <a:latin typeface="Arial" panose="020B0604020202020204" pitchFamily="34" charset="0"/>
                      </a:endParaRPr>
                    </a:p>
                  </a:txBody>
                  <a:tcPr marL="9525" marR="9525" marT="9525" marB="0" anchor="b"/>
                </a:tc>
              </a:tr>
              <a:tr h="176809">
                <a:tc>
                  <a:txBody>
                    <a:bodyPr/>
                    <a:lstStyle/>
                    <a:p>
                      <a:pPr algn="ctr" fontAlgn="b"/>
                      <a:r>
                        <a:rPr lang="en-US" sz="1000" u="none" strike="noStrike">
                          <a:effectLst/>
                        </a:rPr>
                        <a:t>Gamma a=1,s=2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1.635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1.630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2.123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2.223</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1.630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1.738</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1.791</a:t>
                      </a:r>
                      <a:endParaRPr lang="en-US" sz="1000" b="0" i="0" u="none" strike="noStrike" dirty="0">
                        <a:effectLst/>
                        <a:latin typeface="Arial" panose="020B0604020202020204" pitchFamily="34" charset="0"/>
                      </a:endParaRPr>
                    </a:p>
                  </a:txBody>
                  <a:tcPr marL="9525" marR="9525" marT="9525" marB="0" anchor="b"/>
                </a:tc>
              </a:tr>
              <a:tr h="176809">
                <a:tc>
                  <a:txBody>
                    <a:bodyPr/>
                    <a:lstStyle/>
                    <a:p>
                      <a:pPr algn="ctr" fontAlgn="b"/>
                      <a:r>
                        <a:rPr lang="en-US" sz="1000" u="none" strike="noStrike">
                          <a:effectLst/>
                        </a:rPr>
                        <a:t>Gamma a=4,s=1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1.675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1.676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1.940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2.131</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1.676</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1.714</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1.836</a:t>
                      </a:r>
                      <a:endParaRPr lang="en-US" sz="1000" b="0" i="0" u="none" strike="noStrike" dirty="0">
                        <a:effectLst/>
                        <a:latin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28098941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5134" y="120721"/>
            <a:ext cx="10018713" cy="1752599"/>
          </a:xfrm>
        </p:spPr>
        <p:txBody>
          <a:bodyPr>
            <a:normAutofit/>
          </a:bodyPr>
          <a:lstStyle/>
          <a:p>
            <a:r>
              <a:rPr lang="en-US" dirty="0" smtClean="0"/>
              <a:t>Average CI Length for Mean (n=50)</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05981578"/>
              </p:ext>
            </p:extLst>
          </p:nvPr>
        </p:nvGraphicFramePr>
        <p:xfrm>
          <a:off x="1341633" y="1483989"/>
          <a:ext cx="10067693" cy="318706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734545223"/>
              </p:ext>
            </p:extLst>
          </p:nvPr>
        </p:nvGraphicFramePr>
        <p:xfrm>
          <a:off x="1245275" y="4900773"/>
          <a:ext cx="10164051" cy="1463959"/>
        </p:xfrm>
        <a:graphic>
          <a:graphicData uri="http://schemas.openxmlformats.org/drawingml/2006/table">
            <a:tbl>
              <a:tblPr>
                <a:tableStyleId>{5C22544A-7EE6-4342-B048-85BDC9FD1C3A}</a:tableStyleId>
              </a:tblPr>
              <a:tblGrid>
                <a:gridCol w="1372346"/>
                <a:gridCol w="209978"/>
                <a:gridCol w="1225961"/>
                <a:gridCol w="1225961"/>
                <a:gridCol w="1225961"/>
                <a:gridCol w="1225961"/>
                <a:gridCol w="1225961"/>
                <a:gridCol w="1225961"/>
                <a:gridCol w="1225961"/>
              </a:tblGrid>
              <a:tr h="338071">
                <a:tc>
                  <a:txBody>
                    <a:bodyPr/>
                    <a:lstStyle/>
                    <a:p>
                      <a:pPr algn="ctr" fontAlgn="b"/>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n</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Normal CI Length</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Basic CI Length</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Studentized CI Length</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Studentized with IQR2 CI Length</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Percentile CI Length</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BCA CI Length</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t CI Length</a:t>
                      </a:r>
                      <a:endParaRPr lang="en-US" sz="1000" b="0" i="0" u="none" strike="noStrike">
                        <a:effectLst/>
                        <a:latin typeface="Arial" panose="020B0604020202020204" pitchFamily="34" charset="0"/>
                      </a:endParaRPr>
                    </a:p>
                  </a:txBody>
                  <a:tcPr marL="9525" marR="9525" marT="9525" marB="0" anchor="b"/>
                </a:tc>
              </a:tr>
              <a:tr h="187648">
                <a:tc>
                  <a:txBody>
                    <a:bodyPr/>
                    <a:lstStyle/>
                    <a:p>
                      <a:pPr algn="ctr" fontAlgn="b"/>
                      <a:r>
                        <a:rPr lang="en-US" sz="1000" u="none" strike="noStrike">
                          <a:effectLst/>
                        </a:rPr>
                        <a:t>Normal</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20</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0.547</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0.549</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0.570</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0.592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0.549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0.550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0.567</a:t>
                      </a:r>
                      <a:endParaRPr lang="en-US" sz="1000" b="0" i="0" u="none" strike="noStrike">
                        <a:effectLst/>
                        <a:latin typeface="Arial" panose="020B0604020202020204" pitchFamily="34" charset="0"/>
                      </a:endParaRPr>
                    </a:p>
                  </a:txBody>
                  <a:tcPr marL="9525" marR="9525" marT="9525" marB="0" anchor="b"/>
                </a:tc>
              </a:tr>
              <a:tr h="187648">
                <a:tc>
                  <a:txBody>
                    <a:bodyPr/>
                    <a:lstStyle/>
                    <a:p>
                      <a:pPr algn="ctr" fontAlgn="b"/>
                      <a:r>
                        <a:rPr lang="en-US" sz="1000" u="none" strike="noStrike">
                          <a:effectLst/>
                        </a:rPr>
                        <a:t>Uniform</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0.158</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0.158</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0.165</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0.178</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0.158</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0.159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0.164</a:t>
                      </a:r>
                      <a:endParaRPr lang="en-US" sz="1000" b="0" i="0" u="none" strike="noStrike" dirty="0">
                        <a:effectLst/>
                        <a:latin typeface="Arial" panose="020B0604020202020204" pitchFamily="34" charset="0"/>
                      </a:endParaRPr>
                    </a:p>
                  </a:txBody>
                  <a:tcPr marL="9525" marR="9525" marT="9525" marB="0" anchor="b"/>
                </a:tc>
              </a:tr>
              <a:tr h="187648">
                <a:tc>
                  <a:txBody>
                    <a:bodyPr/>
                    <a:lstStyle/>
                    <a:p>
                      <a:pPr algn="ctr" fontAlgn="b"/>
                      <a:r>
                        <a:rPr lang="en-US" sz="1000" u="none" strike="noStrike">
                          <a:effectLst/>
                        </a:rPr>
                        <a:t>Cauchy</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69.494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56.402</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1638797.518</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63.445</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56.402</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91.588</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71.262</a:t>
                      </a:r>
                      <a:endParaRPr lang="en-US" sz="1000" b="0" i="0" u="none" strike="noStrike">
                        <a:effectLst/>
                        <a:latin typeface="Arial" panose="020B0604020202020204" pitchFamily="34" charset="0"/>
                      </a:endParaRPr>
                    </a:p>
                  </a:txBody>
                  <a:tcPr marL="9525" marR="9525" marT="9525" marB="0" anchor="b"/>
                </a:tc>
              </a:tr>
              <a:tr h="187648">
                <a:tc>
                  <a:txBody>
                    <a:bodyPr/>
                    <a:lstStyle/>
                    <a:p>
                      <a:pPr algn="ctr" fontAlgn="b"/>
                      <a:r>
                        <a:rPr lang="en-US" sz="1000" u="none" strike="noStrike">
                          <a:effectLst/>
                        </a:rPr>
                        <a:t>Laplace</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0.768</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0.771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0.805</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0.800</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0.771</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0.776</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0.795</a:t>
                      </a:r>
                      <a:endParaRPr lang="en-US" sz="1000" b="0" i="0" u="none" strike="noStrike" dirty="0">
                        <a:effectLst/>
                        <a:latin typeface="Arial" panose="020B0604020202020204" pitchFamily="34" charset="0"/>
                      </a:endParaRPr>
                    </a:p>
                  </a:txBody>
                  <a:tcPr marL="9525" marR="9525" marT="9525" marB="0" anchor="b"/>
                </a:tc>
              </a:tr>
              <a:tr h="187648">
                <a:tc>
                  <a:txBody>
                    <a:bodyPr/>
                    <a:lstStyle/>
                    <a:p>
                      <a:pPr algn="ctr" fontAlgn="b"/>
                      <a:r>
                        <a:rPr lang="en-US" sz="1000" u="none" strike="noStrike">
                          <a:effectLst/>
                        </a:rPr>
                        <a:t>Gamma a=1,s=2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1.076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1.077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1.195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1.201</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1.077</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1.114</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1.115</a:t>
                      </a:r>
                      <a:endParaRPr lang="en-US" sz="1000" b="0" i="0" u="none" strike="noStrike" dirty="0">
                        <a:effectLst/>
                        <a:latin typeface="Arial" panose="020B0604020202020204" pitchFamily="34" charset="0"/>
                      </a:endParaRPr>
                    </a:p>
                  </a:txBody>
                  <a:tcPr marL="9525" marR="9525" marT="9525" marB="0" anchor="b"/>
                </a:tc>
              </a:tr>
              <a:tr h="187648">
                <a:tc>
                  <a:txBody>
                    <a:bodyPr/>
                    <a:lstStyle/>
                    <a:p>
                      <a:pPr algn="ctr" fontAlgn="b"/>
                      <a:r>
                        <a:rPr lang="en-US" sz="1000" u="none" strike="noStrike">
                          <a:effectLst/>
                        </a:rPr>
                        <a:t>Gamma a=4,s=1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1.087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1.090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1.152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1.183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1.090</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1.101</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1.126</a:t>
                      </a:r>
                      <a:endParaRPr lang="en-US" sz="1000" b="0" i="0" u="none" strike="noStrike" dirty="0">
                        <a:effectLst/>
                        <a:latin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3436842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stretch>
            <a:fillRect/>
          </a:stretch>
        </p:blipFill>
        <p:spPr>
          <a:xfrm>
            <a:off x="1569187" y="0"/>
            <a:ext cx="8857203" cy="6835044"/>
          </a:xfrm>
          <a:prstGeom prst="rect">
            <a:avLst/>
          </a:prstGeom>
        </p:spPr>
      </p:pic>
    </p:spTree>
    <p:extLst>
      <p:ext uri="{BB962C8B-B14F-4D97-AF65-F5344CB8AC3E}">
        <p14:creationId xmlns:p14="http://schemas.microsoft.com/office/powerpoint/2010/main" val="25097722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588235" y="0"/>
            <a:ext cx="8871609" cy="6861811"/>
          </a:xfrm>
          <a:prstGeom prst="rect">
            <a:avLst/>
          </a:prstGeom>
        </p:spPr>
      </p:pic>
    </p:spTree>
    <p:extLst>
      <p:ext uri="{BB962C8B-B14F-4D97-AF65-F5344CB8AC3E}">
        <p14:creationId xmlns:p14="http://schemas.microsoft.com/office/powerpoint/2010/main" val="24964876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577085" y="0"/>
            <a:ext cx="8849306" cy="6867001"/>
          </a:xfrm>
          <a:prstGeom prst="rect">
            <a:avLst/>
          </a:prstGeom>
        </p:spPr>
      </p:pic>
    </p:spTree>
    <p:extLst>
      <p:ext uri="{BB962C8B-B14F-4D97-AF65-F5344CB8AC3E}">
        <p14:creationId xmlns:p14="http://schemas.microsoft.com/office/powerpoint/2010/main" val="18092405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2408381" y="0"/>
            <a:ext cx="6756169" cy="6770840"/>
          </a:xfrm>
          <a:prstGeom prst="rect">
            <a:avLst/>
          </a:prstGeom>
        </p:spPr>
      </p:pic>
    </p:spTree>
    <p:extLst>
      <p:ext uri="{BB962C8B-B14F-4D97-AF65-F5344CB8AC3E}">
        <p14:creationId xmlns:p14="http://schemas.microsoft.com/office/powerpoint/2010/main" val="27698435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254285"/>
            <a:ext cx="10018713" cy="1752599"/>
          </a:xfrm>
        </p:spPr>
        <p:txBody>
          <a:bodyPr/>
          <a:lstStyle/>
          <a:p>
            <a:r>
              <a:rPr lang="en-US" dirty="0" smtClean="0"/>
              <a:t>Acknowledgements</a:t>
            </a:r>
            <a:endParaRPr lang="en-US" dirty="0"/>
          </a:p>
        </p:txBody>
      </p:sp>
      <p:sp>
        <p:nvSpPr>
          <p:cNvPr id="3" name="Content Placeholder 2"/>
          <p:cNvSpPr>
            <a:spLocks noGrp="1"/>
          </p:cNvSpPr>
          <p:nvPr>
            <p:ph idx="1"/>
          </p:nvPr>
        </p:nvSpPr>
        <p:spPr>
          <a:xfrm>
            <a:off x="1556231" y="1690955"/>
            <a:ext cx="10018713" cy="3124201"/>
          </a:xfrm>
        </p:spPr>
        <p:txBody>
          <a:bodyPr/>
          <a:lstStyle/>
          <a:p>
            <a:r>
              <a:rPr lang="en-US" dirty="0" smtClean="0"/>
              <a:t>I would like to thank Dr. </a:t>
            </a:r>
            <a:r>
              <a:rPr lang="en-US" dirty="0" err="1" smtClean="0"/>
              <a:t>Kolassa</a:t>
            </a:r>
            <a:r>
              <a:rPr lang="en-US" dirty="0" smtClean="0"/>
              <a:t> for giving me this amazing opportunity to learn and engage in statistics research and for his guidance throughout the entire process. </a:t>
            </a:r>
          </a:p>
          <a:p>
            <a:r>
              <a:rPr lang="en-US" dirty="0" smtClean="0"/>
              <a:t>I would also like </a:t>
            </a:r>
            <a:r>
              <a:rPr lang="en-US" smtClean="0"/>
              <a:t>to thank NSF </a:t>
            </a:r>
            <a:r>
              <a:rPr lang="en-US" dirty="0" smtClean="0"/>
              <a:t>for funding my project.</a:t>
            </a:r>
          </a:p>
        </p:txBody>
      </p:sp>
    </p:spTree>
    <p:extLst>
      <p:ext uri="{BB962C8B-B14F-4D97-AF65-F5344CB8AC3E}">
        <p14:creationId xmlns:p14="http://schemas.microsoft.com/office/powerpoint/2010/main" val="1411940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5538" y="89899"/>
            <a:ext cx="10018713" cy="1752599"/>
          </a:xfrm>
        </p:spPr>
        <p:txBody>
          <a:bodyPr/>
          <a:lstStyle/>
          <a:p>
            <a:r>
              <a:rPr lang="en-US" altLang="en-US" dirty="0" smtClean="0"/>
              <a:t>Bootstrapping</a:t>
            </a:r>
            <a:endParaRPr lang="en-US" dirty="0"/>
          </a:p>
        </p:txBody>
      </p:sp>
      <p:sp>
        <p:nvSpPr>
          <p:cNvPr id="3" name="Content Placeholder 2"/>
          <p:cNvSpPr>
            <a:spLocks noGrp="1"/>
          </p:cNvSpPr>
          <p:nvPr>
            <p:ph idx="1"/>
          </p:nvPr>
        </p:nvSpPr>
        <p:spPr>
          <a:xfrm>
            <a:off x="1268552" y="1842498"/>
            <a:ext cx="10018713" cy="3124201"/>
          </a:xfrm>
        </p:spPr>
        <p:txBody>
          <a:bodyPr/>
          <a:lstStyle/>
          <a:p>
            <a:r>
              <a:rPr lang="en-US" altLang="en-US" dirty="0" smtClean="0"/>
              <a:t>A method for estimating the sampling distribution of a statistic. </a:t>
            </a:r>
          </a:p>
          <a:p>
            <a:r>
              <a:rPr lang="en-US" altLang="en-US" dirty="0" smtClean="0"/>
              <a:t>Often considered a resampling procedure that employs numerical approximations.</a:t>
            </a:r>
          </a:p>
          <a:p>
            <a:r>
              <a:rPr lang="en-US" altLang="en-US" dirty="0" smtClean="0"/>
              <a:t>Various techniques for computing confidence intervals using only the information contained in data sets. </a:t>
            </a:r>
          </a:p>
          <a:p>
            <a:pPr marL="0" indent="0">
              <a:buNone/>
            </a:pPr>
            <a:endParaRPr lang="en-US" dirty="0"/>
          </a:p>
        </p:txBody>
      </p:sp>
    </p:spTree>
    <p:extLst>
      <p:ext uri="{BB962C8B-B14F-4D97-AF65-F5344CB8AC3E}">
        <p14:creationId xmlns:p14="http://schemas.microsoft.com/office/powerpoint/2010/main" val="6467791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1569" y="213189"/>
            <a:ext cx="10018713" cy="1752599"/>
          </a:xfrm>
        </p:spPr>
        <p:txBody>
          <a:bodyPr/>
          <a:lstStyle/>
          <a:p>
            <a:r>
              <a:rPr lang="en-US" dirty="0" smtClean="0"/>
              <a:t>Project Description</a:t>
            </a:r>
            <a:endParaRPr lang="en-US" dirty="0"/>
          </a:p>
        </p:txBody>
      </p:sp>
      <p:sp>
        <p:nvSpPr>
          <p:cNvPr id="3" name="Content Placeholder 2"/>
          <p:cNvSpPr>
            <a:spLocks noGrp="1"/>
          </p:cNvSpPr>
          <p:nvPr>
            <p:ph idx="1"/>
          </p:nvPr>
        </p:nvSpPr>
        <p:spPr>
          <a:xfrm>
            <a:off x="1504858" y="1965788"/>
            <a:ext cx="10018713" cy="3124201"/>
          </a:xfrm>
        </p:spPr>
        <p:txBody>
          <a:bodyPr/>
          <a:lstStyle/>
          <a:p>
            <a:r>
              <a:rPr lang="en-US" altLang="en-US" dirty="0" smtClean="0"/>
              <a:t>Evaluate performance of various bootstrap methods for constructing confidence intervals for mean and median of common distributions</a:t>
            </a:r>
          </a:p>
          <a:p>
            <a:pPr lvl="1">
              <a:buFont typeface="Courier New" panose="02070309020205020404" pitchFamily="49" charset="0"/>
              <a:buChar char="o"/>
            </a:pPr>
            <a:r>
              <a:rPr lang="en-US" altLang="en-US" dirty="0" smtClean="0"/>
              <a:t>Coverage Percentage</a:t>
            </a:r>
          </a:p>
          <a:p>
            <a:pPr lvl="1">
              <a:buFont typeface="Courier New" panose="02070309020205020404" pitchFamily="49" charset="0"/>
              <a:buChar char="o"/>
            </a:pPr>
            <a:r>
              <a:rPr lang="en-US" altLang="en-US" dirty="0" smtClean="0"/>
              <a:t>Average Confidence Interval Length</a:t>
            </a:r>
          </a:p>
          <a:p>
            <a:r>
              <a:rPr lang="en-US" altLang="en-US" dirty="0" smtClean="0"/>
              <a:t>Bootstrap Hazard Ratio</a:t>
            </a:r>
          </a:p>
          <a:p>
            <a:r>
              <a:rPr lang="en-US" altLang="en-US" dirty="0" smtClean="0"/>
              <a:t>Accelerated Failure Time Model</a:t>
            </a:r>
          </a:p>
          <a:p>
            <a:pPr marL="457200" lvl="1" indent="0">
              <a:buNone/>
            </a:pPr>
            <a:endParaRPr lang="en-US" dirty="0" smtClean="0"/>
          </a:p>
        </p:txBody>
      </p:sp>
    </p:spTree>
    <p:extLst>
      <p:ext uri="{BB962C8B-B14F-4D97-AF65-F5344CB8AC3E}">
        <p14:creationId xmlns:p14="http://schemas.microsoft.com/office/powerpoint/2010/main" val="966107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254286"/>
            <a:ext cx="10018713" cy="1752599"/>
          </a:xfrm>
        </p:spPr>
        <p:txBody>
          <a:bodyPr/>
          <a:lstStyle/>
          <a:p>
            <a:r>
              <a:rPr lang="en-US" dirty="0" smtClean="0"/>
              <a:t>Distributions Considered</a:t>
            </a:r>
            <a:endParaRPr lang="en-US" dirty="0"/>
          </a:p>
        </p:txBody>
      </p:sp>
      <p:sp>
        <p:nvSpPr>
          <p:cNvPr id="3" name="Content Placeholder 2"/>
          <p:cNvSpPr>
            <a:spLocks noGrp="1"/>
          </p:cNvSpPr>
          <p:nvPr>
            <p:ph idx="1"/>
          </p:nvPr>
        </p:nvSpPr>
        <p:spPr>
          <a:xfrm>
            <a:off x="1484308" y="2132743"/>
            <a:ext cx="10018713" cy="3124201"/>
          </a:xfrm>
        </p:spPr>
        <p:txBody>
          <a:bodyPr>
            <a:normAutofit fontScale="85000" lnSpcReduction="20000"/>
          </a:bodyPr>
          <a:lstStyle/>
          <a:p>
            <a:r>
              <a:rPr lang="en-US" altLang="en-US" dirty="0" smtClean="0"/>
              <a:t>Symmetrical Distribution</a:t>
            </a:r>
          </a:p>
          <a:p>
            <a:pPr lvl="1">
              <a:buFont typeface="Courier New" panose="02070309020205020404" pitchFamily="49" charset="0"/>
              <a:buChar char="o"/>
            </a:pPr>
            <a:r>
              <a:rPr lang="en-US" altLang="en-US" dirty="0" smtClean="0"/>
              <a:t>Standard Normal N(0,1)</a:t>
            </a:r>
          </a:p>
          <a:p>
            <a:pPr lvl="1">
              <a:buFont typeface="Courier New" panose="02070309020205020404" pitchFamily="49" charset="0"/>
              <a:buChar char="o"/>
            </a:pPr>
            <a:r>
              <a:rPr lang="en-US" altLang="en-US" dirty="0" smtClean="0"/>
              <a:t>Standard Uniform U(0,1)</a:t>
            </a:r>
          </a:p>
          <a:p>
            <a:pPr lvl="1">
              <a:buFont typeface="Courier New" panose="02070309020205020404" pitchFamily="49" charset="0"/>
              <a:buChar char="o"/>
            </a:pPr>
            <a:r>
              <a:rPr lang="en-US" altLang="en-US" dirty="0" smtClean="0"/>
              <a:t>Standard Cauchy (location 0 and scale 1)</a:t>
            </a:r>
          </a:p>
          <a:p>
            <a:pPr lvl="1">
              <a:buFont typeface="Courier New" panose="02070309020205020404" pitchFamily="49" charset="0"/>
              <a:buChar char="o"/>
            </a:pPr>
            <a:r>
              <a:rPr lang="en-US" altLang="en-US" dirty="0" smtClean="0"/>
              <a:t>Laplace with location 0 and scale 1</a:t>
            </a:r>
          </a:p>
          <a:p>
            <a:r>
              <a:rPr lang="en-US" altLang="en-US" dirty="0" smtClean="0"/>
              <a:t>Non-symmetrical Distribution</a:t>
            </a:r>
          </a:p>
          <a:p>
            <a:pPr lvl="1">
              <a:buFont typeface="Courier New" panose="02070309020205020404" pitchFamily="49" charset="0"/>
              <a:buChar char="o"/>
            </a:pPr>
            <a:r>
              <a:rPr lang="en-US" altLang="en-US" dirty="0" smtClean="0"/>
              <a:t>Gamma Distribution</a:t>
            </a:r>
          </a:p>
          <a:p>
            <a:pPr lvl="2">
              <a:buFont typeface="Wingdings" panose="05000000000000000000" pitchFamily="2" charset="2"/>
              <a:buChar char="§"/>
            </a:pPr>
            <a:r>
              <a:rPr lang="en-US" altLang="en-US" dirty="0" smtClean="0"/>
              <a:t>Shape=1, scale=2</a:t>
            </a:r>
          </a:p>
          <a:p>
            <a:pPr lvl="2">
              <a:buFont typeface="Wingdings" panose="05000000000000000000" pitchFamily="2" charset="2"/>
              <a:buChar char="§"/>
            </a:pPr>
            <a:r>
              <a:rPr lang="en-US" altLang="en-US" dirty="0" smtClean="0"/>
              <a:t>Shape=4, scale=1</a:t>
            </a:r>
          </a:p>
          <a:p>
            <a:endParaRPr lang="en-US" dirty="0"/>
          </a:p>
        </p:txBody>
      </p:sp>
    </p:spTree>
    <p:extLst>
      <p:ext uri="{BB962C8B-B14F-4D97-AF65-F5344CB8AC3E}">
        <p14:creationId xmlns:p14="http://schemas.microsoft.com/office/powerpoint/2010/main" val="2446860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233737"/>
            <a:ext cx="10018713" cy="1752599"/>
          </a:xfrm>
        </p:spPr>
        <p:txBody>
          <a:bodyPr/>
          <a:lstStyle/>
          <a:p>
            <a:r>
              <a:rPr lang="en-US" altLang="en-US" dirty="0" smtClean="0"/>
              <a:t>Methods</a:t>
            </a:r>
            <a:endParaRPr lang="en-US" dirty="0"/>
          </a:p>
        </p:txBody>
      </p:sp>
      <p:sp>
        <p:nvSpPr>
          <p:cNvPr id="3" name="Content Placeholder 2"/>
          <p:cNvSpPr>
            <a:spLocks noGrp="1"/>
          </p:cNvSpPr>
          <p:nvPr>
            <p:ph idx="1"/>
          </p:nvPr>
        </p:nvSpPr>
        <p:spPr>
          <a:xfrm>
            <a:off x="1484308" y="1855340"/>
            <a:ext cx="10018713" cy="3124201"/>
          </a:xfrm>
        </p:spPr>
        <p:txBody>
          <a:bodyPr>
            <a:normAutofit fontScale="77500" lnSpcReduction="20000"/>
          </a:bodyPr>
          <a:lstStyle/>
          <a:p>
            <a:pPr>
              <a:lnSpc>
                <a:spcPct val="80000"/>
              </a:lnSpc>
            </a:pPr>
            <a:r>
              <a:rPr lang="en-US" altLang="en-US" dirty="0"/>
              <a:t>Sample sizes of 10, 20, 50</a:t>
            </a:r>
          </a:p>
          <a:p>
            <a:pPr lvl="1">
              <a:lnSpc>
                <a:spcPct val="80000"/>
              </a:lnSpc>
              <a:buFont typeface="Courier New" panose="02070309020205020404" pitchFamily="49" charset="0"/>
              <a:buChar char="o"/>
            </a:pPr>
            <a:r>
              <a:rPr lang="en-US" altLang="en-US" dirty="0"/>
              <a:t>Randomly generated using R</a:t>
            </a:r>
          </a:p>
          <a:p>
            <a:pPr>
              <a:lnSpc>
                <a:spcPct val="80000"/>
              </a:lnSpc>
            </a:pPr>
            <a:r>
              <a:rPr lang="en-US" altLang="en-US" dirty="0" smtClean="0"/>
              <a:t>Generate </a:t>
            </a:r>
            <a:r>
              <a:rPr lang="en-US" altLang="en-US" dirty="0"/>
              <a:t>5 types of bootstrap confidence intervals</a:t>
            </a:r>
          </a:p>
          <a:p>
            <a:pPr lvl="1">
              <a:lnSpc>
                <a:spcPct val="80000"/>
              </a:lnSpc>
              <a:buFont typeface="Courier New" panose="02070309020205020404" pitchFamily="49" charset="0"/>
              <a:buChar char="o"/>
            </a:pPr>
            <a:r>
              <a:rPr lang="en-US" altLang="en-US" dirty="0" smtClean="0"/>
              <a:t>First order normal </a:t>
            </a:r>
            <a:r>
              <a:rPr lang="en-US" altLang="en-US" dirty="0"/>
              <a:t>a</a:t>
            </a:r>
            <a:r>
              <a:rPr lang="en-US" altLang="en-US" dirty="0" smtClean="0"/>
              <a:t>pproximation</a:t>
            </a:r>
            <a:endParaRPr lang="en-US" altLang="en-US" dirty="0"/>
          </a:p>
          <a:p>
            <a:pPr lvl="1">
              <a:lnSpc>
                <a:spcPct val="80000"/>
              </a:lnSpc>
              <a:buFont typeface="Courier New" panose="02070309020205020404" pitchFamily="49" charset="0"/>
              <a:buChar char="o"/>
            </a:pPr>
            <a:r>
              <a:rPr lang="en-US" altLang="en-US" dirty="0" smtClean="0"/>
              <a:t>Basic bootstrap</a:t>
            </a:r>
            <a:endParaRPr lang="en-US" altLang="en-US" dirty="0"/>
          </a:p>
          <a:p>
            <a:pPr lvl="1">
              <a:lnSpc>
                <a:spcPct val="80000"/>
              </a:lnSpc>
              <a:buFont typeface="Courier New" panose="02070309020205020404" pitchFamily="49" charset="0"/>
              <a:buChar char="o"/>
            </a:pPr>
            <a:r>
              <a:rPr lang="en-US" altLang="en-US" dirty="0" err="1" smtClean="0"/>
              <a:t>Studentized</a:t>
            </a:r>
            <a:r>
              <a:rPr lang="en-US" altLang="en-US" dirty="0" smtClean="0"/>
              <a:t> bootstrap (using both variance and IQR</a:t>
            </a:r>
            <a:r>
              <a:rPr lang="en-US" altLang="en-US" baseline="30000" dirty="0" smtClean="0"/>
              <a:t>2</a:t>
            </a:r>
            <a:r>
              <a:rPr lang="en-US" altLang="en-US" dirty="0" smtClean="0"/>
              <a:t>)</a:t>
            </a:r>
            <a:endParaRPr lang="en-US" altLang="en-US" dirty="0"/>
          </a:p>
          <a:p>
            <a:pPr lvl="1">
              <a:lnSpc>
                <a:spcPct val="80000"/>
              </a:lnSpc>
              <a:buFont typeface="Courier New" panose="02070309020205020404" pitchFamily="49" charset="0"/>
              <a:buChar char="o"/>
            </a:pPr>
            <a:r>
              <a:rPr lang="en-US" altLang="en-US" dirty="0" smtClean="0"/>
              <a:t>Bootstrap percentile</a:t>
            </a:r>
            <a:endParaRPr lang="en-US" altLang="en-US" dirty="0"/>
          </a:p>
          <a:p>
            <a:pPr lvl="1">
              <a:lnSpc>
                <a:spcPct val="80000"/>
              </a:lnSpc>
              <a:buFont typeface="Courier New" panose="02070309020205020404" pitchFamily="49" charset="0"/>
              <a:buChar char="o"/>
            </a:pPr>
            <a:r>
              <a:rPr lang="en-US" altLang="en-US" dirty="0" smtClean="0"/>
              <a:t>Adjusted bootstrap percentile (BCA)</a:t>
            </a:r>
            <a:endParaRPr lang="en-US" altLang="en-US" dirty="0"/>
          </a:p>
          <a:p>
            <a:pPr>
              <a:lnSpc>
                <a:spcPct val="80000"/>
              </a:lnSpc>
            </a:pPr>
            <a:r>
              <a:rPr lang="en-US" altLang="en-US" dirty="0" smtClean="0"/>
              <a:t>t-test method</a:t>
            </a:r>
          </a:p>
          <a:p>
            <a:pPr>
              <a:lnSpc>
                <a:spcPct val="80000"/>
              </a:lnSpc>
            </a:pPr>
            <a:r>
              <a:rPr lang="en-US" altLang="en-US" dirty="0"/>
              <a:t>999 bootstrap replicates of sample mean or </a:t>
            </a:r>
            <a:r>
              <a:rPr lang="en-US" altLang="en-US" dirty="0" smtClean="0"/>
              <a:t>median</a:t>
            </a:r>
          </a:p>
          <a:p>
            <a:pPr>
              <a:lnSpc>
                <a:spcPct val="80000"/>
              </a:lnSpc>
            </a:pPr>
            <a:r>
              <a:rPr lang="en-US" altLang="en-US" dirty="0" smtClean="0"/>
              <a:t>Monte </a:t>
            </a:r>
            <a:r>
              <a:rPr lang="en-US" altLang="en-US" dirty="0"/>
              <a:t>Carlo simulation of 10,000 bootstrap confidence intervals</a:t>
            </a:r>
          </a:p>
        </p:txBody>
      </p:sp>
    </p:spTree>
    <p:extLst>
      <p:ext uri="{BB962C8B-B14F-4D97-AF65-F5344CB8AC3E}">
        <p14:creationId xmlns:p14="http://schemas.microsoft.com/office/powerpoint/2010/main" val="19363326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939"/>
            <a:ext cx="10515600" cy="1325563"/>
          </a:xfrm>
        </p:spPr>
        <p:txBody>
          <a:bodyPr/>
          <a:lstStyle/>
          <a:p>
            <a:r>
              <a:rPr lang="en-US" altLang="en-US" dirty="0" smtClean="0"/>
              <a:t>Measurements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259440" y="1335642"/>
                <a:ext cx="10515600" cy="5188448"/>
              </a:xfrm>
            </p:spPr>
            <p:txBody>
              <a:bodyPr>
                <a:normAutofit lnSpcReduction="10000"/>
              </a:bodyPr>
              <a:lstStyle/>
              <a:p>
                <a:r>
                  <a:rPr lang="en-US" altLang="en-US" dirty="0" smtClean="0"/>
                  <a:t>Confidence Interval</a:t>
                </a:r>
              </a:p>
              <a:p>
                <a:endParaRPr lang="en-US" altLang="en-US" dirty="0"/>
              </a:p>
              <a:p>
                <a:endParaRPr lang="en-US" altLang="en-US" dirty="0" smtClean="0"/>
              </a:p>
              <a:p>
                <a:pPr>
                  <a:buFont typeface="Wingdings" panose="05000000000000000000" pitchFamily="2" charset="2"/>
                  <a:buChar char="Ø"/>
                </a:pPr>
                <a:r>
                  <a:rPr lang="en-US" altLang="en-US" dirty="0" smtClean="0"/>
                  <a:t>N(0,1): </a:t>
                </a:r>
                <a14:m>
                  <m:oMath xmlns:m="http://schemas.openxmlformats.org/officeDocument/2006/math">
                    <m:acc>
                      <m:accPr>
                        <m:chr m:val="̅"/>
                        <m:ctrlPr>
                          <a:rPr lang="en-US" i="1" smtClean="0">
                            <a:latin typeface="Cambria Math" panose="02040503050406030204" pitchFamily="18" charset="0"/>
                          </a:rPr>
                        </m:ctrlPr>
                      </m:accPr>
                      <m:e>
                        <m:r>
                          <a:rPr lang="en-US" i="1" smtClean="0">
                            <a:latin typeface="Cambria Math" panose="02040503050406030204" pitchFamily="18" charset="0"/>
                          </a:rPr>
                          <m:t>𝑥</m:t>
                        </m:r>
                      </m:e>
                    </m:acc>
                    <m:r>
                      <a:rPr lang="en-US" i="1">
                        <a:latin typeface="Cambria Math" panose="02040503050406030204" pitchFamily="18" charset="0"/>
                      </a:rPr>
                      <m:t>±1.96</m:t>
                    </m:r>
                  </m:oMath>
                </a14:m>
                <a:endParaRPr lang="en-US" altLang="en-US" dirty="0" smtClean="0"/>
              </a:p>
              <a:p>
                <a:pPr>
                  <a:buFont typeface="Wingdings" panose="05000000000000000000" pitchFamily="2" charset="2"/>
                  <a:buChar char="Ø"/>
                </a:pPr>
                <a14:m>
                  <m:oMath xmlns:m="http://schemas.openxmlformats.org/officeDocument/2006/math">
                    <m:r>
                      <a:rPr lang="en-US" i="1">
                        <a:latin typeface="Cambria Math" panose="02040503050406030204" pitchFamily="18" charset="0"/>
                      </a:rPr>
                      <m:t>𝑈</m:t>
                    </m:r>
                    <m:d>
                      <m:dPr>
                        <m:ctrlPr>
                          <a:rPr lang="en-US" i="1">
                            <a:latin typeface="Cambria Math" panose="02040503050406030204" pitchFamily="18" charset="0"/>
                          </a:rPr>
                        </m:ctrlPr>
                      </m:dPr>
                      <m:e>
                        <m:r>
                          <a:rPr lang="en-US" i="1">
                            <a:latin typeface="Cambria Math" panose="02040503050406030204" pitchFamily="18" charset="0"/>
                          </a:rPr>
                          <m:t>𝜃</m:t>
                        </m:r>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1</m:t>
                            </m:r>
                          </m:num>
                          <m:den>
                            <m:r>
                              <a:rPr lang="en-US" i="1">
                                <a:latin typeface="Cambria Math" panose="02040503050406030204" pitchFamily="18" charset="0"/>
                              </a:rPr>
                              <m:t>2</m:t>
                            </m:r>
                          </m:den>
                        </m:f>
                        <m:r>
                          <a:rPr lang="en-US" i="1">
                            <a:latin typeface="Cambria Math" panose="02040503050406030204" pitchFamily="18" charset="0"/>
                          </a:rPr>
                          <m:t>,</m:t>
                        </m:r>
                        <m:r>
                          <a:rPr lang="en-US" i="1">
                            <a:latin typeface="Cambria Math" panose="02040503050406030204" pitchFamily="18" charset="0"/>
                          </a:rPr>
                          <m:t>𝜃</m:t>
                        </m:r>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1</m:t>
                            </m:r>
                          </m:num>
                          <m:den>
                            <m:r>
                              <a:rPr lang="en-US" i="1">
                                <a:latin typeface="Cambria Math" panose="02040503050406030204" pitchFamily="18" charset="0"/>
                              </a:rPr>
                              <m:t>2</m:t>
                            </m:r>
                          </m:den>
                        </m:f>
                      </m:e>
                    </m:d>
                    <m:r>
                      <a:rPr lang="en-US" i="1">
                        <a:latin typeface="Cambria Math" panose="02040503050406030204" pitchFamily="18" charset="0"/>
                      </a:rPr>
                      <m:t>: </m:t>
                    </m:r>
                    <m:acc>
                      <m:accPr>
                        <m:chr m:val="̅"/>
                        <m:ctrlPr>
                          <a:rPr lang="en-US" i="1">
                            <a:latin typeface="Cambria Math" panose="02040503050406030204" pitchFamily="18" charset="0"/>
                          </a:rPr>
                        </m:ctrlPr>
                      </m:accPr>
                      <m:e>
                        <m:r>
                          <a:rPr lang="en-US" i="1">
                            <a:latin typeface="Cambria Math" panose="02040503050406030204" pitchFamily="18" charset="0"/>
                          </a:rPr>
                          <m:t>𝑥</m:t>
                        </m:r>
                      </m:e>
                    </m:acc>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𝑡</m:t>
                        </m:r>
                      </m:e>
                      <m:sub>
                        <m:r>
                          <a:rPr lang="en-US" i="1">
                            <a:latin typeface="Cambria Math" panose="02040503050406030204" pitchFamily="18" charset="0"/>
                          </a:rPr>
                          <m:t>.475</m:t>
                        </m:r>
                      </m:sub>
                    </m:sSub>
                    <m:f>
                      <m:fPr>
                        <m:ctrlPr>
                          <a:rPr lang="en-US" i="1">
                            <a:latin typeface="Cambria Math" panose="02040503050406030204" pitchFamily="18" charset="0"/>
                          </a:rPr>
                        </m:ctrlPr>
                      </m:fPr>
                      <m:num>
                        <m:r>
                          <a:rPr lang="en-US" i="1">
                            <a:latin typeface="Cambria Math" panose="02040503050406030204" pitchFamily="18" charset="0"/>
                          </a:rPr>
                          <m:t>1</m:t>
                        </m:r>
                      </m:num>
                      <m:den>
                        <m:rad>
                          <m:radPr>
                            <m:degHide m:val="on"/>
                            <m:ctrlPr>
                              <a:rPr lang="en-US" i="1">
                                <a:latin typeface="Cambria Math" panose="02040503050406030204" pitchFamily="18" charset="0"/>
                              </a:rPr>
                            </m:ctrlPr>
                          </m:radPr>
                          <m:deg/>
                          <m:e>
                            <m:r>
                              <a:rPr lang="en-US" i="1">
                                <a:latin typeface="Cambria Math" panose="02040503050406030204" pitchFamily="18" charset="0"/>
                              </a:rPr>
                              <m:t>12</m:t>
                            </m:r>
                          </m:e>
                        </m:rad>
                      </m:den>
                    </m:f>
                  </m:oMath>
                </a14:m>
                <a:endParaRPr lang="en-US" altLang="en-US" dirty="0" smtClean="0"/>
              </a:p>
              <a:p>
                <a:pPr marL="0" indent="0">
                  <a:buNone/>
                </a:pPr>
                <a:endParaRPr lang="en-US" altLang="en-US" dirty="0"/>
              </a:p>
              <a:p>
                <a:r>
                  <a:rPr lang="en-US" altLang="en-US" dirty="0" smtClean="0"/>
                  <a:t>Coverage Percentage: the proportion of the confidence intervals that cover the true mean, which is the theoretical mean of the distribution from which the original sample was drawn</a:t>
                </a:r>
              </a:p>
              <a:p>
                <a:r>
                  <a:rPr lang="en-US" altLang="en-US" dirty="0" smtClean="0"/>
                  <a:t>Average Confidence Interval Length: the mean of the differences in the upper and lower bounds</a:t>
                </a:r>
                <a:endParaRPr lang="en-US" alt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259440" y="1335642"/>
                <a:ext cx="10515600" cy="5188448"/>
              </a:xfrm>
              <a:blipFill rotWithShape="0">
                <a:blip r:embed="rId3"/>
                <a:stretch>
                  <a:fillRect l="-1507" t="-2233" b="-588"/>
                </a:stretch>
              </a:blipFill>
            </p:spPr>
            <p:txBody>
              <a:bodyPr/>
              <a:lstStyle/>
              <a:p>
                <a:r>
                  <a:rPr lang="en-US">
                    <a:noFill/>
                  </a:rPr>
                  <a:t> </a:t>
                </a:r>
              </a:p>
            </p:txBody>
          </p:sp>
        </mc:Fallback>
      </mc:AlternateContent>
      <p:pic>
        <p:nvPicPr>
          <p:cNvPr id="1026" name="Picture 2" descr="http://cdn.app.compendium.com/uploads/user/458939f4-fe08-4dbc-b271-efca0f5a2682/742d7708-efd3-492c-abff-6044d78e3bbd/Image/a9bd1376510c8289a0daf15f5bcd376f/ci.gif"/>
          <p:cNvPicPr>
            <a:picLocks noChangeAspect="1" noChangeArrowheads="1"/>
          </p:cNvPicPr>
          <p:nvPr/>
        </p:nvPicPr>
        <p:blipFill rotWithShape="1">
          <a:blip r:embed="rId4">
            <a:extLst>
              <a:ext uri="{28A0092B-C50C-407E-A947-70E740481C1C}">
                <a14:useLocalDpi xmlns:a14="http://schemas.microsoft.com/office/drawing/2010/main" val="0"/>
              </a:ext>
            </a:extLst>
          </a:blip>
          <a:srcRect b="25097"/>
          <a:stretch/>
        </p:blipFill>
        <p:spPr bwMode="auto">
          <a:xfrm>
            <a:off x="6299521" y="1677549"/>
            <a:ext cx="4665575" cy="239388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www.six-sigma-material.com/images/ConfidenceIntervalTDistribution.jpg"/>
          <p:cNvPicPr>
            <a:picLocks noChangeAspect="1" noChangeArrowheads="1"/>
          </p:cNvPicPr>
          <p:nvPr/>
        </p:nvPicPr>
        <p:blipFill rotWithShape="1">
          <a:blip r:embed="rId5">
            <a:extLst>
              <a:ext uri="{28A0092B-C50C-407E-A947-70E740481C1C}">
                <a14:useLocalDpi xmlns:a14="http://schemas.microsoft.com/office/drawing/2010/main" val="0"/>
              </a:ext>
            </a:extLst>
          </a:blip>
          <a:srcRect l="21669"/>
          <a:stretch/>
        </p:blipFill>
        <p:spPr bwMode="auto">
          <a:xfrm>
            <a:off x="2865758" y="1848284"/>
            <a:ext cx="2148762"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76010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8000" dirty="0" smtClean="0"/>
              <a:t>Results</a:t>
            </a:r>
            <a:endParaRPr lang="en-US" sz="8000"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693249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8195" y="0"/>
            <a:ext cx="10018713" cy="1752599"/>
          </a:xfrm>
        </p:spPr>
        <p:txBody>
          <a:bodyPr/>
          <a:lstStyle/>
          <a:p>
            <a:r>
              <a:rPr lang="en-US" dirty="0" smtClean="0"/>
              <a:t>Coverage for Mean (n=10)</a:t>
            </a:r>
            <a:endParaRPr lang="en-US" dirty="0"/>
          </a:p>
        </p:txBody>
      </p:sp>
      <p:graphicFrame>
        <p:nvGraphicFramePr>
          <p:cNvPr id="13" name="Content Placeholder 12"/>
          <p:cNvGraphicFramePr>
            <a:graphicFrameLocks noGrp="1"/>
          </p:cNvGraphicFramePr>
          <p:nvPr>
            <p:ph sz="half" idx="1"/>
            <p:extLst>
              <p:ext uri="{D42A27DB-BD31-4B8C-83A1-F6EECF244321}">
                <p14:modId xmlns:p14="http://schemas.microsoft.com/office/powerpoint/2010/main" val="2439216694"/>
              </p:ext>
            </p:extLst>
          </p:nvPr>
        </p:nvGraphicFramePr>
        <p:xfrm>
          <a:off x="1029630" y="1233024"/>
          <a:ext cx="5675970" cy="473845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259653743"/>
              </p:ext>
            </p:extLst>
          </p:nvPr>
        </p:nvGraphicFramePr>
        <p:xfrm>
          <a:off x="6705600" y="1438507"/>
          <a:ext cx="5486400" cy="1560195"/>
        </p:xfrm>
        <a:graphic>
          <a:graphicData uri="http://schemas.openxmlformats.org/drawingml/2006/table">
            <a:tbl>
              <a:tblPr>
                <a:tableStyleId>{5C22544A-7EE6-4342-B048-85BDC9FD1C3A}</a:tableStyleId>
              </a:tblPr>
              <a:tblGrid>
                <a:gridCol w="609600"/>
                <a:gridCol w="609600"/>
                <a:gridCol w="609600"/>
                <a:gridCol w="609600"/>
                <a:gridCol w="609600"/>
                <a:gridCol w="609600"/>
                <a:gridCol w="609600"/>
                <a:gridCol w="609600"/>
                <a:gridCol w="609600"/>
              </a:tblGrid>
              <a:tr h="161925">
                <a:tc>
                  <a:txBody>
                    <a:bodyPr/>
                    <a:lstStyle/>
                    <a:p>
                      <a:pPr algn="ctr" fontAlgn="b"/>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n</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Normal</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Basic</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err="1">
                          <a:effectLst/>
                        </a:rPr>
                        <a:t>Studentized</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err="1">
                          <a:effectLst/>
                        </a:rPr>
                        <a:t>Studentized</a:t>
                      </a:r>
                      <a:r>
                        <a:rPr lang="en-US" sz="900" u="none" strike="noStrike" dirty="0">
                          <a:effectLst/>
                        </a:rPr>
                        <a:t> with IQR2</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Percentile</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BCA</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t</a:t>
                      </a:r>
                      <a:endParaRPr lang="en-US" sz="900" b="0" i="0" u="none" strike="noStrike" dirty="0">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Normal</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0.9077</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0.9072</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0.9525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0.9508</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0.9048</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0.9045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0.9515</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Uniform</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0.8995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0.8867</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0.9739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0.9784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0.9096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0.9316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0.9437</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Cauchy</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0.9452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0.9588</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0.9215</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0.8076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0.8760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0.7847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0.9779</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Laplace</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0.9134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0.9239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0.9279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0.9010</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0.8979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0.8672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0.9582</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Gamma a=1,s=2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0.8586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0.8441</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0.9455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0.9390</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0.8625</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0.8782</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0.9036</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Gamma a=4,s=1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0.8847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0.8804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0.9465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0.9491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0.8876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0.8900</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0.9340</a:t>
                      </a:r>
                      <a:endParaRPr lang="en-US" sz="1000" b="0" i="0" u="none" strike="noStrike" dirty="0">
                        <a:effectLst/>
                        <a:latin typeface="Arial" panose="020B0604020202020204" pitchFamily="34" charset="0"/>
                      </a:endParaRPr>
                    </a:p>
                  </a:txBody>
                  <a:tcPr marL="9525" marR="9525" marT="9525" marB="0" anchor="b"/>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212895053"/>
              </p:ext>
            </p:extLst>
          </p:nvPr>
        </p:nvGraphicFramePr>
        <p:xfrm>
          <a:off x="6705600" y="3949923"/>
          <a:ext cx="5486400" cy="1560195"/>
        </p:xfrm>
        <a:graphic>
          <a:graphicData uri="http://schemas.openxmlformats.org/drawingml/2006/table">
            <a:tbl>
              <a:tblPr>
                <a:tableStyleId>{5C22544A-7EE6-4342-B048-85BDC9FD1C3A}</a:tableStyleId>
              </a:tblPr>
              <a:tblGrid>
                <a:gridCol w="609600"/>
                <a:gridCol w="609600"/>
                <a:gridCol w="609600"/>
                <a:gridCol w="609600"/>
                <a:gridCol w="609600"/>
                <a:gridCol w="609600"/>
                <a:gridCol w="609600"/>
                <a:gridCol w="609600"/>
                <a:gridCol w="609600"/>
              </a:tblGrid>
              <a:tr h="161925">
                <a:tc>
                  <a:txBody>
                    <a:bodyPr/>
                    <a:lstStyle/>
                    <a:p>
                      <a:pPr algn="ctr" fontAlgn="b"/>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n</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Normal</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Basic</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err="1">
                          <a:effectLst/>
                        </a:rPr>
                        <a:t>Studentized</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err="1">
                          <a:effectLst/>
                        </a:rPr>
                        <a:t>Studentized</a:t>
                      </a:r>
                      <a:r>
                        <a:rPr lang="en-US" sz="900" u="none" strike="noStrike" dirty="0">
                          <a:effectLst/>
                        </a:rPr>
                        <a:t> with IQR2</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Percentile</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BCA</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t</a:t>
                      </a:r>
                      <a:endParaRPr lang="en-US" sz="900" b="0" i="0" u="none" strike="noStrike" dirty="0">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Normal</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-0.0423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-0.0428</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0.0025</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0.0008</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-0.0452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-0.0455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0.0015</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Uniform</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-0.0505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-0.0633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0.0239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0.0284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-0.0404</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-0.0184</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-0.0063</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Cauchy</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-0.0048</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0.0088</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-0.0285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-0.1424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-0.074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-0.1653</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0.0279</a:t>
                      </a:r>
                      <a:endParaRPr lang="en-US" sz="1000" b="0" i="0" u="none" strike="noStrike" dirty="0">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Laplace</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-0.0366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-0.0261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-0.0221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-0.0490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-0.0521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-0.0828</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0.0082</a:t>
                      </a:r>
                      <a:endParaRPr lang="en-US" sz="1000" b="0" i="0" u="none" strike="noStrike" dirty="0">
                        <a:effectLst/>
                        <a:latin typeface="Arial" panose="020B0604020202020204" pitchFamily="34" charset="0"/>
                      </a:endParaRPr>
                    </a:p>
                  </a:txBody>
                  <a:tcPr marL="9525" marR="9525" marT="9525" marB="0" anchor="b"/>
                </a:tc>
              </a:tr>
              <a:tr h="0">
                <a:tc>
                  <a:txBody>
                    <a:bodyPr/>
                    <a:lstStyle/>
                    <a:p>
                      <a:pPr algn="ctr" fontAlgn="b"/>
                      <a:r>
                        <a:rPr lang="en-US" sz="1000" u="none" strike="noStrike">
                          <a:effectLst/>
                        </a:rPr>
                        <a:t>Gamma a=1,s=2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-0.0914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-0.1059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-0.0045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-0.0110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-0.0875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-0.0718</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-0.0464</a:t>
                      </a:r>
                      <a:endParaRPr lang="en-US" sz="1000" b="0" i="0" u="none" strike="noStrike" dirty="0">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Gamma a=4,s=1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10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-0.0653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-0.0696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-0.0035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-0.0009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-0.0624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-0.0600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-0.0160</a:t>
                      </a:r>
                      <a:endParaRPr lang="en-US" sz="1000" b="0" i="0" u="none" strike="noStrike" dirty="0">
                        <a:effectLst/>
                        <a:latin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3180491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0070" y="0"/>
            <a:ext cx="10018713" cy="1752599"/>
          </a:xfrm>
        </p:spPr>
        <p:txBody>
          <a:bodyPr/>
          <a:lstStyle/>
          <a:p>
            <a:r>
              <a:rPr lang="en-US" dirty="0" smtClean="0"/>
              <a:t>Coverage for Mean (n=20)</a:t>
            </a:r>
            <a:endParaRPr lang="en-US"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4068833862"/>
              </p:ext>
            </p:extLst>
          </p:nvPr>
        </p:nvGraphicFramePr>
        <p:xfrm>
          <a:off x="1143000" y="1461687"/>
          <a:ext cx="5562600" cy="470500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898538241"/>
              </p:ext>
            </p:extLst>
          </p:nvPr>
        </p:nvGraphicFramePr>
        <p:xfrm>
          <a:off x="6705600" y="1844592"/>
          <a:ext cx="5486400" cy="1560195"/>
        </p:xfrm>
        <a:graphic>
          <a:graphicData uri="http://schemas.openxmlformats.org/drawingml/2006/table">
            <a:tbl>
              <a:tblPr>
                <a:tableStyleId>{5C22544A-7EE6-4342-B048-85BDC9FD1C3A}</a:tableStyleId>
              </a:tblPr>
              <a:tblGrid>
                <a:gridCol w="609600"/>
                <a:gridCol w="609600"/>
                <a:gridCol w="609600"/>
                <a:gridCol w="609600"/>
                <a:gridCol w="609600"/>
                <a:gridCol w="609600"/>
                <a:gridCol w="609600"/>
                <a:gridCol w="609600"/>
                <a:gridCol w="609600"/>
              </a:tblGrid>
              <a:tr h="161925">
                <a:tc>
                  <a:txBody>
                    <a:bodyPr/>
                    <a:lstStyle/>
                    <a:p>
                      <a:pPr algn="ctr" fontAlgn="b"/>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n</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Normal</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Basic</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err="1">
                          <a:effectLst/>
                        </a:rPr>
                        <a:t>Studentized</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err="1">
                          <a:effectLst/>
                        </a:rPr>
                        <a:t>Studentized</a:t>
                      </a:r>
                      <a:r>
                        <a:rPr lang="en-US" sz="900" u="none" strike="noStrike" dirty="0">
                          <a:effectLst/>
                        </a:rPr>
                        <a:t> with IQR2</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Percentile</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BCA</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t</a:t>
                      </a:r>
                      <a:endParaRPr lang="en-US" sz="900" b="0" i="0" u="none" strike="noStrike" dirty="0">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Normal</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0.9281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0.9280</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0.9507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0.9511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0.9273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0.9262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0.9510</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Uniform</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0.9309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0.9250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0.9683</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0.9805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0.9344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0.9478</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0.9515</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Cauchy</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0.9634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0.9760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0.9016</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0.8548</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0.8975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0.7858</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0.9788</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Laplace</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0.9297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0.9377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0.9270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0.8903</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0.9205</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0.8997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0.9533</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Gamma a=1,s=2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0.8953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0.8846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0.9455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0.9303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0.9031</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0.9107</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0.9173</a:t>
                      </a:r>
                      <a:endParaRPr lang="en-US" sz="1000" b="0" i="0" u="none" strike="noStrike" dirty="0">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Gamma a=4,s=1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0.9202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0.9163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0.9504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0.9447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0.9224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0.9243</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0.9446</a:t>
                      </a:r>
                      <a:endParaRPr lang="en-US" sz="1000" b="0" i="0" u="none" strike="noStrike" dirty="0">
                        <a:effectLst/>
                        <a:latin typeface="Arial" panose="020B0604020202020204" pitchFamily="34" charset="0"/>
                      </a:endParaRPr>
                    </a:p>
                  </a:txBody>
                  <a:tcPr marL="9525" marR="9525" marT="9525" marB="0" anchor="b"/>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629802782"/>
              </p:ext>
            </p:extLst>
          </p:nvPr>
        </p:nvGraphicFramePr>
        <p:xfrm>
          <a:off x="6705600" y="3991020"/>
          <a:ext cx="5486400" cy="1560195"/>
        </p:xfrm>
        <a:graphic>
          <a:graphicData uri="http://schemas.openxmlformats.org/drawingml/2006/table">
            <a:tbl>
              <a:tblPr>
                <a:tableStyleId>{5C22544A-7EE6-4342-B048-85BDC9FD1C3A}</a:tableStyleId>
              </a:tblPr>
              <a:tblGrid>
                <a:gridCol w="609600"/>
                <a:gridCol w="609600"/>
                <a:gridCol w="609600"/>
                <a:gridCol w="609600"/>
                <a:gridCol w="609600"/>
                <a:gridCol w="609600"/>
                <a:gridCol w="609600"/>
                <a:gridCol w="609600"/>
                <a:gridCol w="609600"/>
              </a:tblGrid>
              <a:tr h="161925">
                <a:tc>
                  <a:txBody>
                    <a:bodyPr/>
                    <a:lstStyle/>
                    <a:p>
                      <a:pPr algn="ctr" fontAlgn="b"/>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n</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Normal</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Basic</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a:effectLst/>
                        </a:rPr>
                        <a:t>Studentized</a:t>
                      </a:r>
                      <a:endParaRPr lang="en-US" sz="900" b="0" i="0" u="none" strike="noStrike">
                        <a:effectLst/>
                        <a:latin typeface="Arial" panose="020B0604020202020204" pitchFamily="34" charset="0"/>
                      </a:endParaRPr>
                    </a:p>
                  </a:txBody>
                  <a:tcPr marL="9525" marR="9525" marT="9525" marB="0" anchor="b"/>
                </a:tc>
                <a:tc>
                  <a:txBody>
                    <a:bodyPr/>
                    <a:lstStyle/>
                    <a:p>
                      <a:pPr algn="ctr" fontAlgn="b"/>
                      <a:r>
                        <a:rPr lang="en-US" sz="900" u="none" strike="noStrike" dirty="0" err="1">
                          <a:effectLst/>
                        </a:rPr>
                        <a:t>Studentized</a:t>
                      </a:r>
                      <a:r>
                        <a:rPr lang="en-US" sz="900" u="none" strike="noStrike" dirty="0">
                          <a:effectLst/>
                        </a:rPr>
                        <a:t> with IQR2</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Percentile</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BCA</a:t>
                      </a:r>
                      <a:endParaRPr lang="en-US" sz="900" b="0" i="0" u="none" strike="noStrike" dirty="0">
                        <a:effectLst/>
                        <a:latin typeface="Arial" panose="020B0604020202020204" pitchFamily="34" charset="0"/>
                      </a:endParaRPr>
                    </a:p>
                  </a:txBody>
                  <a:tcPr marL="9525" marR="9525" marT="9525" marB="0" anchor="b"/>
                </a:tc>
                <a:tc>
                  <a:txBody>
                    <a:bodyPr/>
                    <a:lstStyle/>
                    <a:p>
                      <a:pPr algn="ctr" fontAlgn="b"/>
                      <a:r>
                        <a:rPr lang="en-US" sz="900" u="none" strike="noStrike" dirty="0">
                          <a:effectLst/>
                        </a:rPr>
                        <a:t>t</a:t>
                      </a:r>
                      <a:endParaRPr lang="en-US" sz="900" b="0" i="0" u="none" strike="noStrike" dirty="0">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Normal</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20</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-0.0219</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-0.0220</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0.0007</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0.0011</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-0.0227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-0.0238</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0.0010</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Uniform</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-0.0191</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-0.0250</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0.0183</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0.0305</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-0.0156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-0.0022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0.0015</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Cauchy</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0.0134</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0.0260</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-0.0484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-0.0952</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-0.0525</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-0.1642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0.0288</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Laplace</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-0.0203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-0.0123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-0.0230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-0.0597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-0.0295</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-0.0503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0.0033</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Gamma a=1,s=2</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-0.0547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-0.0654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-0.0045</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-0.0197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-0.0469</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-0.0393</a:t>
                      </a:r>
                      <a:endParaRPr lang="en-US" sz="1000" b="0" i="0" u="none" strike="noStrike" dirty="0">
                        <a:effectLst/>
                        <a:latin typeface="Arial" panose="020B0604020202020204" pitchFamily="34" charset="0"/>
                      </a:endParaRPr>
                    </a:p>
                  </a:txBody>
                  <a:tcPr marL="9525" marR="9525" marT="9525" marB="0" anchor="b"/>
                </a:tc>
                <a:tc>
                  <a:txBody>
                    <a:bodyPr/>
                    <a:lstStyle/>
                    <a:p>
                      <a:pPr algn="ctr" fontAlgn="b"/>
                      <a:r>
                        <a:rPr lang="en-US" sz="1000" u="none" strike="noStrike">
                          <a:effectLst/>
                        </a:rPr>
                        <a:t>-0.0327</a:t>
                      </a:r>
                      <a:endParaRPr lang="en-US" sz="1000" b="0" i="0" u="none" strike="noStrike">
                        <a:effectLst/>
                        <a:latin typeface="Arial" panose="020B0604020202020204" pitchFamily="34" charset="0"/>
                      </a:endParaRPr>
                    </a:p>
                  </a:txBody>
                  <a:tcPr marL="9525" marR="9525" marT="9525" marB="0" anchor="b"/>
                </a:tc>
              </a:tr>
              <a:tr h="161925">
                <a:tc>
                  <a:txBody>
                    <a:bodyPr/>
                    <a:lstStyle/>
                    <a:p>
                      <a:pPr algn="ctr" fontAlgn="b"/>
                      <a:r>
                        <a:rPr lang="en-US" sz="1000" u="none" strike="noStrike">
                          <a:effectLst/>
                        </a:rPr>
                        <a:t>Gamma a=4,s=1</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20</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-0.0298</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-0.0337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0.0004</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-0.0053</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-0.0276</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a:effectLst/>
                        </a:rPr>
                        <a:t>-0.0257</a:t>
                      </a:r>
                      <a:endParaRPr lang="en-US" sz="1000" b="0" i="0" u="none" strike="noStrike">
                        <a:effectLst/>
                        <a:latin typeface="Arial" panose="020B0604020202020204" pitchFamily="34" charset="0"/>
                      </a:endParaRPr>
                    </a:p>
                  </a:txBody>
                  <a:tcPr marL="9525" marR="9525" marT="9525" marB="0" anchor="b"/>
                </a:tc>
                <a:tc>
                  <a:txBody>
                    <a:bodyPr/>
                    <a:lstStyle/>
                    <a:p>
                      <a:pPr algn="ctr" fontAlgn="b"/>
                      <a:r>
                        <a:rPr lang="en-US" sz="1000" u="none" strike="noStrike" dirty="0">
                          <a:effectLst/>
                        </a:rPr>
                        <a:t>-0.0054</a:t>
                      </a:r>
                      <a:endParaRPr lang="en-US" sz="1000" b="0" i="0" u="none" strike="noStrike" dirty="0">
                        <a:effectLst/>
                        <a:latin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3971717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1129</TotalTime>
  <Words>1956</Words>
  <Application>Microsoft Office PowerPoint</Application>
  <PresentationFormat>Widescreen</PresentationFormat>
  <Paragraphs>669</Paragraphs>
  <Slides>18</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Cambria Math</vt:lpstr>
      <vt:lpstr>Corbel</vt:lpstr>
      <vt:lpstr>Courier New</vt:lpstr>
      <vt:lpstr>Wingdings</vt:lpstr>
      <vt:lpstr>Parallax</vt:lpstr>
      <vt:lpstr>Assessing and Comparing the Accuracy of Various Bootstrap Methods</vt:lpstr>
      <vt:lpstr>Bootstrapping</vt:lpstr>
      <vt:lpstr>Project Description</vt:lpstr>
      <vt:lpstr>Distributions Considered</vt:lpstr>
      <vt:lpstr>Methods</vt:lpstr>
      <vt:lpstr>Measurements</vt:lpstr>
      <vt:lpstr>Results</vt:lpstr>
      <vt:lpstr>Coverage for Mean (n=10)</vt:lpstr>
      <vt:lpstr>Coverage for Mean (n=20)</vt:lpstr>
      <vt:lpstr>Coverage for Mean (n=50)</vt:lpstr>
      <vt:lpstr>Average CI Length for Mean (n=10)</vt:lpstr>
      <vt:lpstr>Average CI Length for Mean (n=20)</vt:lpstr>
      <vt:lpstr>Average CI Length for Mean (n=50)</vt:lpstr>
      <vt:lpstr>PowerPoint Presentation</vt:lpstr>
      <vt:lpstr>PowerPoint Presentation</vt:lpstr>
      <vt:lpstr>PowerPoint Presentation</vt:lpstr>
      <vt:lpstr>PowerPoint Presentation</vt:lpstr>
      <vt:lpstr>Acknowledgements</vt:lpstr>
    </vt:vector>
  </TitlesOfParts>
  <Company>Rutgers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Assessing and Comparing the Application of Bootstrap Methods</dc:title>
  <dc:creator>Yaqian Zhu</dc:creator>
  <cp:lastModifiedBy>Yaqian Zhu</cp:lastModifiedBy>
  <cp:revision>53</cp:revision>
  <dcterms:created xsi:type="dcterms:W3CDTF">2016-07-11T15:33:51Z</dcterms:created>
  <dcterms:modified xsi:type="dcterms:W3CDTF">2016-07-22T17:38:07Z</dcterms:modified>
</cp:coreProperties>
</file>